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707" r:id="rId2"/>
    <p:sldMasterId id="2147483661" r:id="rId3"/>
  </p:sldMasterIdLst>
  <p:notesMasterIdLst>
    <p:notesMasterId r:id="rId30"/>
  </p:notesMasterIdLst>
  <p:sldIdLst>
    <p:sldId id="264" r:id="rId4"/>
    <p:sldId id="289" r:id="rId5"/>
    <p:sldId id="261" r:id="rId6"/>
    <p:sldId id="274" r:id="rId7"/>
    <p:sldId id="265" r:id="rId8"/>
    <p:sldId id="269" r:id="rId9"/>
    <p:sldId id="283" r:id="rId10"/>
    <p:sldId id="282" r:id="rId11"/>
    <p:sldId id="270" r:id="rId12"/>
    <p:sldId id="266" r:id="rId13"/>
    <p:sldId id="277" r:id="rId14"/>
    <p:sldId id="275" r:id="rId15"/>
    <p:sldId id="290" r:id="rId16"/>
    <p:sldId id="291" r:id="rId17"/>
    <p:sldId id="285" r:id="rId18"/>
    <p:sldId id="286" r:id="rId19"/>
    <p:sldId id="287" r:id="rId20"/>
    <p:sldId id="284" r:id="rId21"/>
    <p:sldId id="271" r:id="rId22"/>
    <p:sldId id="273" r:id="rId23"/>
    <p:sldId id="268" r:id="rId24"/>
    <p:sldId id="288" r:id="rId25"/>
    <p:sldId id="280" r:id="rId26"/>
    <p:sldId id="259" r:id="rId27"/>
    <p:sldId id="281" r:id="rId28"/>
    <p:sldId id="25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7BA0F-18D7-4E6D-ED59-175CE2A27C2E}" v="232" dt="2023-04-20T02:28:04.236"/>
    <p1510:client id="{146D76BA-8F41-4AA1-9B2F-783176F4BDD1}" v="2776" dt="2023-04-19T22:08:15.503"/>
    <p1510:client id="{37DC1E67-896E-4EA4-9ADF-6DC3BE7EFDEA}" v="13" dt="2023-04-19T22:10:01.883"/>
    <p1510:client id="{397C9B27-AC6A-0809-A9A7-49C26214F04D}" v="10" dt="2023-04-20T16:09:58.699"/>
    <p1510:client id="{458F25C2-BA4A-4247-9D63-1E37BA7E666E}" v="82" dt="2023-04-20T00:32:37.974"/>
    <p1510:client id="{4DBF26A0-DC37-44C2-90B5-BA0331961BE8}" v="309" dt="2023-04-18T07:35:35.174"/>
    <p1510:client id="{4DC00B8B-6509-42F0-B04E-99B5BD0B500A}" v="70" dt="2023-04-18T01:37:46.458"/>
    <p1510:client id="{6373F5E1-695B-4530-8B89-4ECDB905169D}" v="151" dt="2023-04-18T04:00:11.059"/>
    <p1510:client id="{6790777E-8CB4-9F53-BE6C-9E2BAF8CA138}" v="1834" dt="2023-04-20T15:36:56.004"/>
    <p1510:client id="{805EF07E-F6C9-41E1-9EFB-4075769B9870}" v="725" dt="2023-04-18T17:07:38.358"/>
    <p1510:client id="{B1BF16AB-EE2E-0FC8-9702-4FC22AB78838}" v="10" dt="2023-04-18T16:21:11.296"/>
    <p1510:client id="{BFE353B2-21FB-4200-A87F-20B922F403EC}" v="923" dt="2023-04-18T03:15:09.933"/>
    <p1510:client id="{D6F3FF56-8742-4914-822F-A64FAC2651F0}" v="165" dt="2023-04-18T05:04:48.386"/>
    <p1510:client id="{DCE0CF30-52F0-449A-AB0D-B525028C6475}" v="743" dt="2023-04-18T03:55:12.106"/>
    <p1510:client id="{E76BE489-75F5-41E5-96A9-62347340105B}" v="224" dt="2023-04-20T06:00:53.974"/>
    <p1510:client id="{F4300E51-70C3-41EE-9588-B486A25CD135}" v="1076" dt="2023-04-18T17:46:23.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81CBB3-EC61-4544-80BC-757C97B7BB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AD7C082-7F93-4C82-8272-AC36DF977707}">
      <dgm:prSet/>
      <dgm:spPr/>
      <dgm:t>
        <a:bodyPr/>
        <a:lstStyle/>
        <a:p>
          <a:pPr rtl="0">
            <a:lnSpc>
              <a:spcPct val="100000"/>
            </a:lnSpc>
          </a:pPr>
          <a:r>
            <a:rPr lang="en-GB" b="1"/>
            <a:t>Data </a:t>
          </a:r>
          <a:r>
            <a:rPr lang="en-GB" b="1">
              <a:latin typeface="Arial" panose="020B0604020202020204"/>
            </a:rPr>
            <a:t>Pre-processing </a:t>
          </a:r>
          <a:r>
            <a:rPr lang="en-GB" b="1"/>
            <a:t>&amp; Exploratory analysis</a:t>
          </a:r>
          <a:endParaRPr lang="en-US" b="0"/>
        </a:p>
      </dgm:t>
    </dgm:pt>
    <dgm:pt modelId="{11A4BF68-5FCA-4A4F-A746-BCBFB3B66BF7}" type="parTrans" cxnId="{B63017DC-5FC0-4BB1-9BCF-1C62DCBCCEA6}">
      <dgm:prSet/>
      <dgm:spPr/>
      <dgm:t>
        <a:bodyPr/>
        <a:lstStyle/>
        <a:p>
          <a:endParaRPr lang="en-US"/>
        </a:p>
      </dgm:t>
    </dgm:pt>
    <dgm:pt modelId="{E78399D0-C5A7-4C3E-9BA3-9CB32B01DC4F}" type="sibTrans" cxnId="{B63017DC-5FC0-4BB1-9BCF-1C62DCBCCEA6}">
      <dgm:prSet/>
      <dgm:spPr/>
      <dgm:t>
        <a:bodyPr/>
        <a:lstStyle/>
        <a:p>
          <a:endParaRPr lang="en-US"/>
        </a:p>
      </dgm:t>
    </dgm:pt>
    <dgm:pt modelId="{9A4EE7C3-ED55-C546-8D77-A0356CCAA652}">
      <dgm:prSet phldr="0"/>
      <dgm:spPr/>
      <dgm:t>
        <a:bodyPr/>
        <a:lstStyle/>
        <a:p>
          <a:pPr rtl="0">
            <a:lnSpc>
              <a:spcPct val="100000"/>
            </a:lnSpc>
          </a:pPr>
          <a:r>
            <a:rPr lang="en-US" b="1">
              <a:latin typeface="Arial" panose="020B0604020202020204"/>
            </a:rPr>
            <a:t>Analysis and Feature Selection</a:t>
          </a:r>
          <a:endParaRPr lang="en-US" b="1"/>
        </a:p>
      </dgm:t>
    </dgm:pt>
    <dgm:pt modelId="{1866EE80-EADA-B545-8BD1-06A397362AEA}" type="parTrans" cxnId="{AE9A09E0-52CA-FB44-92EB-B492CCDE6681}">
      <dgm:prSet/>
      <dgm:spPr/>
      <dgm:t>
        <a:bodyPr/>
        <a:lstStyle/>
        <a:p>
          <a:endParaRPr lang="en-GB"/>
        </a:p>
      </dgm:t>
    </dgm:pt>
    <dgm:pt modelId="{41B73C30-95E2-C242-8440-A23C279B7D13}" type="sibTrans" cxnId="{AE9A09E0-52CA-FB44-92EB-B492CCDE6681}">
      <dgm:prSet/>
      <dgm:spPr/>
      <dgm:t>
        <a:bodyPr/>
        <a:lstStyle/>
        <a:p>
          <a:endParaRPr lang="en-GB"/>
        </a:p>
      </dgm:t>
    </dgm:pt>
    <dgm:pt modelId="{52DC8CE8-005A-4472-8E6F-91F8992DE012}">
      <dgm:prSet phldr="0"/>
      <dgm:spPr/>
      <dgm:t>
        <a:bodyPr/>
        <a:lstStyle/>
        <a:p>
          <a:pPr rtl="0">
            <a:lnSpc>
              <a:spcPct val="100000"/>
            </a:lnSpc>
          </a:pPr>
          <a:r>
            <a:rPr lang="en-US" b="1">
              <a:solidFill>
                <a:srgbClr val="000000"/>
              </a:solidFill>
              <a:latin typeface="Arial"/>
            </a:rPr>
            <a:t>Data</a:t>
          </a:r>
          <a:r>
            <a:rPr lang="en-US" b="1">
              <a:solidFill>
                <a:srgbClr val="000000"/>
              </a:solidFill>
              <a:latin typeface="Arial"/>
              <a:cs typeface="Arial"/>
            </a:rPr>
            <a:t> Info and Business Question</a:t>
          </a:r>
          <a:endParaRPr lang="en-US" b="0">
            <a:latin typeface="Arial"/>
            <a:cs typeface="Arial"/>
          </a:endParaRPr>
        </a:p>
      </dgm:t>
    </dgm:pt>
    <dgm:pt modelId="{5230A9CA-87BC-49EF-B693-897BFDC12A22}" type="parTrans" cxnId="{F63C547C-0DB9-46CF-8767-29BDB1023AD2}">
      <dgm:prSet/>
      <dgm:spPr/>
      <dgm:t>
        <a:bodyPr/>
        <a:lstStyle/>
        <a:p>
          <a:endParaRPr lang="en-GB"/>
        </a:p>
      </dgm:t>
    </dgm:pt>
    <dgm:pt modelId="{68E36654-273F-472B-853B-4A2BE7F6E0EC}" type="sibTrans" cxnId="{F63C547C-0DB9-46CF-8767-29BDB1023AD2}">
      <dgm:prSet/>
      <dgm:spPr/>
      <dgm:t>
        <a:bodyPr/>
        <a:lstStyle/>
        <a:p>
          <a:endParaRPr lang="en-GB"/>
        </a:p>
      </dgm:t>
    </dgm:pt>
    <dgm:pt modelId="{617CAF3D-6456-4C8E-993C-3060CAFD5433}">
      <dgm:prSet phldr="0"/>
      <dgm:spPr/>
      <dgm:t>
        <a:bodyPr/>
        <a:lstStyle/>
        <a:p>
          <a:pPr>
            <a:lnSpc>
              <a:spcPct val="100000"/>
            </a:lnSpc>
          </a:pPr>
          <a:r>
            <a:rPr lang="en-US" b="1">
              <a:latin typeface="Arial" panose="020B0604020202020204"/>
            </a:rPr>
            <a:t>Model Performance </a:t>
          </a:r>
          <a:r>
            <a:rPr lang="en-US">
              <a:latin typeface="Arial" panose="020B0604020202020204"/>
            </a:rPr>
            <a:t> </a:t>
          </a:r>
          <a:endParaRPr lang="en-US"/>
        </a:p>
      </dgm:t>
    </dgm:pt>
    <dgm:pt modelId="{035C7AAA-4463-4291-AC78-297112A39C1E}" type="parTrans" cxnId="{A7D6EB0E-ED84-4494-A150-78180DC6FAD0}">
      <dgm:prSet/>
      <dgm:spPr/>
      <dgm:t>
        <a:bodyPr/>
        <a:lstStyle/>
        <a:p>
          <a:endParaRPr lang="en-GB"/>
        </a:p>
      </dgm:t>
    </dgm:pt>
    <dgm:pt modelId="{807BD444-B79F-4930-9535-392D83947396}" type="sibTrans" cxnId="{A7D6EB0E-ED84-4494-A150-78180DC6FAD0}">
      <dgm:prSet/>
      <dgm:spPr/>
      <dgm:t>
        <a:bodyPr/>
        <a:lstStyle/>
        <a:p>
          <a:endParaRPr lang="en-GB"/>
        </a:p>
      </dgm:t>
    </dgm:pt>
    <dgm:pt modelId="{74104A3A-4E67-4E57-851A-7C09A9234BB3}">
      <dgm:prSet phldr="0"/>
      <dgm:spPr/>
      <dgm:t>
        <a:bodyPr/>
        <a:lstStyle/>
        <a:p>
          <a:pPr rtl="0">
            <a:lnSpc>
              <a:spcPct val="100000"/>
            </a:lnSpc>
          </a:pPr>
          <a:r>
            <a:rPr lang="en-US" b="1">
              <a:latin typeface="Arial" panose="020B0604020202020204"/>
            </a:rPr>
            <a:t>Evaluation &amp; Conclusions </a:t>
          </a:r>
          <a:endParaRPr lang="en-US" b="1"/>
        </a:p>
      </dgm:t>
    </dgm:pt>
    <dgm:pt modelId="{1C25E085-A302-45E8-997F-6357018C52DF}" type="parTrans" cxnId="{BC49AEA1-3083-4AE6-B807-43270BEA6C0F}">
      <dgm:prSet/>
      <dgm:spPr/>
      <dgm:t>
        <a:bodyPr/>
        <a:lstStyle/>
        <a:p>
          <a:endParaRPr lang="en-GB"/>
        </a:p>
      </dgm:t>
    </dgm:pt>
    <dgm:pt modelId="{089FF19E-AFA7-4800-BE5E-1EFD929959CF}" type="sibTrans" cxnId="{BC49AEA1-3083-4AE6-B807-43270BEA6C0F}">
      <dgm:prSet/>
      <dgm:spPr/>
      <dgm:t>
        <a:bodyPr/>
        <a:lstStyle/>
        <a:p>
          <a:endParaRPr lang="en-GB"/>
        </a:p>
      </dgm:t>
    </dgm:pt>
    <dgm:pt modelId="{EE4D3E2E-7396-41EE-9F01-379AADF95963}" type="pres">
      <dgm:prSet presAssocID="{A281CBB3-EC61-4544-80BC-757C97B7BB67}" presName="root" presStyleCnt="0">
        <dgm:presLayoutVars>
          <dgm:dir/>
          <dgm:resizeHandles val="exact"/>
        </dgm:presLayoutVars>
      </dgm:prSet>
      <dgm:spPr/>
    </dgm:pt>
    <dgm:pt modelId="{EF5D35A4-DD27-4C31-A4F4-29A4598905F3}" type="pres">
      <dgm:prSet presAssocID="{52DC8CE8-005A-4472-8E6F-91F8992DE012}" presName="compNode" presStyleCnt="0"/>
      <dgm:spPr/>
    </dgm:pt>
    <dgm:pt modelId="{B794D503-EBFE-4620-A7FA-07859EAE19B2}" type="pres">
      <dgm:prSet presAssocID="{52DC8CE8-005A-4472-8E6F-91F8992DE012}" presName="bgRect" presStyleLbl="bgShp" presStyleIdx="0" presStyleCnt="5"/>
      <dgm:spPr/>
    </dgm:pt>
    <dgm:pt modelId="{FF54B3F1-7592-4E8F-B3AB-E97CCC56C5AE}" type="pres">
      <dgm:prSet presAssocID="{52DC8CE8-005A-4472-8E6F-91F8992DE012}" presName="iconRect" presStyleLbl="node1" presStyleIdx="0" presStyleCnt="5" custScaleX="132376" custScaleY="15618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p with pin with solid fill"/>
        </a:ext>
      </dgm:extLst>
    </dgm:pt>
    <dgm:pt modelId="{D1D511B8-5E2B-4C24-80BC-974997246C51}" type="pres">
      <dgm:prSet presAssocID="{52DC8CE8-005A-4472-8E6F-91F8992DE012}" presName="spaceRect" presStyleCnt="0"/>
      <dgm:spPr/>
    </dgm:pt>
    <dgm:pt modelId="{AA989B56-6087-41E9-92F2-694260AC3F0D}" type="pres">
      <dgm:prSet presAssocID="{52DC8CE8-005A-4472-8E6F-91F8992DE012}" presName="parTx" presStyleLbl="revTx" presStyleIdx="0" presStyleCnt="5">
        <dgm:presLayoutVars>
          <dgm:chMax val="0"/>
          <dgm:chPref val="0"/>
        </dgm:presLayoutVars>
      </dgm:prSet>
      <dgm:spPr/>
    </dgm:pt>
    <dgm:pt modelId="{2F7E0916-E356-44C2-BC2E-C0C7416866E1}" type="pres">
      <dgm:prSet presAssocID="{68E36654-273F-472B-853B-4A2BE7F6E0EC}" presName="sibTrans" presStyleCnt="0"/>
      <dgm:spPr/>
    </dgm:pt>
    <dgm:pt modelId="{89558671-EB56-4595-B6DD-1249B5EE5437}" type="pres">
      <dgm:prSet presAssocID="{9AD7C082-7F93-4C82-8272-AC36DF977707}" presName="compNode" presStyleCnt="0"/>
      <dgm:spPr/>
    </dgm:pt>
    <dgm:pt modelId="{CF440FA9-37C9-4279-A926-36C5E4EE1C87}" type="pres">
      <dgm:prSet presAssocID="{9AD7C082-7F93-4C82-8272-AC36DF977707}" presName="bgRect" presStyleLbl="bgShp" presStyleIdx="1" presStyleCnt="5" custLinFactNeighborY="2026"/>
      <dgm:spPr/>
    </dgm:pt>
    <dgm:pt modelId="{9FB7BE6A-4AA9-4DB2-95B0-B2BB8D81DAAB}" type="pres">
      <dgm:prSet presAssocID="{9AD7C082-7F93-4C82-8272-AC36DF977707}" presName="iconRect" presStyleLbl="node1" presStyleIdx="1" presStyleCnt="5" custLinFactY="432017" custLinFactNeighborX="-4355" custLinFactNeighborY="500000"/>
      <dgm:spPr>
        <a:ln>
          <a:noFill/>
        </a:ln>
      </dgm:spPr>
    </dgm:pt>
    <dgm:pt modelId="{A7D9BD14-B194-48F7-A6AD-5EA845D1AE43}" type="pres">
      <dgm:prSet presAssocID="{9AD7C082-7F93-4C82-8272-AC36DF977707}" presName="spaceRect" presStyleCnt="0"/>
      <dgm:spPr/>
    </dgm:pt>
    <dgm:pt modelId="{70693F33-8377-4BC6-BB45-C9E156D2745D}" type="pres">
      <dgm:prSet presAssocID="{9AD7C082-7F93-4C82-8272-AC36DF977707}" presName="parTx" presStyleLbl="revTx" presStyleIdx="1" presStyleCnt="5">
        <dgm:presLayoutVars>
          <dgm:chMax val="0"/>
          <dgm:chPref val="0"/>
        </dgm:presLayoutVars>
      </dgm:prSet>
      <dgm:spPr/>
    </dgm:pt>
    <dgm:pt modelId="{1F3A9BA6-3C22-4827-AAE2-59CC37C8988D}" type="pres">
      <dgm:prSet presAssocID="{E78399D0-C5A7-4C3E-9BA3-9CB32B01DC4F}" presName="sibTrans" presStyleCnt="0"/>
      <dgm:spPr/>
    </dgm:pt>
    <dgm:pt modelId="{F83BC10E-E451-7944-A355-5173D91A2A9B}" type="pres">
      <dgm:prSet presAssocID="{9A4EE7C3-ED55-C546-8D77-A0356CCAA652}" presName="compNode" presStyleCnt="0"/>
      <dgm:spPr/>
    </dgm:pt>
    <dgm:pt modelId="{17E40F14-8AC6-2141-A9D7-C41D93C4BEEF}" type="pres">
      <dgm:prSet presAssocID="{9A4EE7C3-ED55-C546-8D77-A0356CCAA652}" presName="bgRect" presStyleLbl="bgShp" presStyleIdx="2" presStyleCnt="5"/>
      <dgm:spPr/>
    </dgm:pt>
    <dgm:pt modelId="{7988190B-F922-904F-B1BF-40C400C4F805}" type="pres">
      <dgm:prSet presAssocID="{9A4EE7C3-ED55-C546-8D77-A0356CCAA652}" presName="iconRect" presStyleLbl="node1" presStyleIdx="2" presStyleCnt="5" custScaleX="156642" custScaleY="16011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82520DD5-0AAA-E54A-938F-64B676F3D3B4}" type="pres">
      <dgm:prSet presAssocID="{9A4EE7C3-ED55-C546-8D77-A0356CCAA652}" presName="spaceRect" presStyleCnt="0"/>
      <dgm:spPr/>
    </dgm:pt>
    <dgm:pt modelId="{638A3D82-4020-4D48-BA79-D18A4D42F04D}" type="pres">
      <dgm:prSet presAssocID="{9A4EE7C3-ED55-C546-8D77-A0356CCAA652}" presName="parTx" presStyleLbl="revTx" presStyleIdx="2" presStyleCnt="5">
        <dgm:presLayoutVars>
          <dgm:chMax val="0"/>
          <dgm:chPref val="0"/>
        </dgm:presLayoutVars>
      </dgm:prSet>
      <dgm:spPr/>
    </dgm:pt>
    <dgm:pt modelId="{84511A12-1567-EF45-898E-048ABEECC783}" type="pres">
      <dgm:prSet presAssocID="{41B73C30-95E2-C242-8440-A23C279B7D13}" presName="sibTrans" presStyleCnt="0"/>
      <dgm:spPr/>
    </dgm:pt>
    <dgm:pt modelId="{15096CEB-5E70-427A-978D-7B9A89474A22}" type="pres">
      <dgm:prSet presAssocID="{617CAF3D-6456-4C8E-993C-3060CAFD5433}" presName="compNode" presStyleCnt="0"/>
      <dgm:spPr/>
    </dgm:pt>
    <dgm:pt modelId="{1442684E-9798-4606-843C-716BF71C517E}" type="pres">
      <dgm:prSet presAssocID="{617CAF3D-6456-4C8E-993C-3060CAFD5433}" presName="bgRect" presStyleLbl="bgShp" presStyleIdx="3" presStyleCnt="5"/>
      <dgm:spPr/>
    </dgm:pt>
    <dgm:pt modelId="{CD3B180A-A5F9-4B6B-9998-CE7424BB5BAC}" type="pres">
      <dgm:prSet presAssocID="{617CAF3D-6456-4C8E-993C-3060CAFD5433}" presName="iconRect" presStyleLbl="node1" presStyleIdx="3" presStyleCnt="5" custScaleX="156641" custScaleY="14790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ocial network with solid fill"/>
        </a:ext>
      </dgm:extLst>
    </dgm:pt>
    <dgm:pt modelId="{A4752792-F5B0-4499-9CC7-68A8DDC9CA5E}" type="pres">
      <dgm:prSet presAssocID="{617CAF3D-6456-4C8E-993C-3060CAFD5433}" presName="spaceRect" presStyleCnt="0"/>
      <dgm:spPr/>
    </dgm:pt>
    <dgm:pt modelId="{00FB9174-9FF9-4132-BCEC-2AE17964ECAC}" type="pres">
      <dgm:prSet presAssocID="{617CAF3D-6456-4C8E-993C-3060CAFD5433}" presName="parTx" presStyleLbl="revTx" presStyleIdx="3" presStyleCnt="5">
        <dgm:presLayoutVars>
          <dgm:chMax val="0"/>
          <dgm:chPref val="0"/>
        </dgm:presLayoutVars>
      </dgm:prSet>
      <dgm:spPr/>
    </dgm:pt>
    <dgm:pt modelId="{F5D055DE-BFB3-46C5-B275-41DC836C3B52}" type="pres">
      <dgm:prSet presAssocID="{807BD444-B79F-4930-9535-392D83947396}" presName="sibTrans" presStyleCnt="0"/>
      <dgm:spPr/>
    </dgm:pt>
    <dgm:pt modelId="{52590D7B-7485-4C50-9C52-9574F1F706B3}" type="pres">
      <dgm:prSet presAssocID="{74104A3A-4E67-4E57-851A-7C09A9234BB3}" presName="compNode" presStyleCnt="0"/>
      <dgm:spPr/>
    </dgm:pt>
    <dgm:pt modelId="{AF6443C1-35AB-4516-B535-35952A3CF8FB}" type="pres">
      <dgm:prSet presAssocID="{74104A3A-4E67-4E57-851A-7C09A9234BB3}" presName="bgRect" presStyleLbl="bgShp" presStyleIdx="4" presStyleCnt="5"/>
      <dgm:spPr/>
    </dgm:pt>
    <dgm:pt modelId="{1F3620D3-B1CB-4D2C-B19A-6B808A5DEAB6}" type="pres">
      <dgm:prSet presAssocID="{74104A3A-4E67-4E57-851A-7C09A9234BB3}" presName="iconRect" presStyleLbl="node1" presStyleIdx="4" presStyleCnt="5" custScaleX="155719" custScaleY="13324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351EF44F-E9FD-4830-BB2E-99F39B672733}" type="pres">
      <dgm:prSet presAssocID="{74104A3A-4E67-4E57-851A-7C09A9234BB3}" presName="spaceRect" presStyleCnt="0"/>
      <dgm:spPr/>
    </dgm:pt>
    <dgm:pt modelId="{D350E273-C5D8-4372-BC18-DF676845471B}" type="pres">
      <dgm:prSet presAssocID="{74104A3A-4E67-4E57-851A-7C09A9234BB3}" presName="parTx" presStyleLbl="revTx" presStyleIdx="4" presStyleCnt="5">
        <dgm:presLayoutVars>
          <dgm:chMax val="0"/>
          <dgm:chPref val="0"/>
        </dgm:presLayoutVars>
      </dgm:prSet>
      <dgm:spPr/>
    </dgm:pt>
  </dgm:ptLst>
  <dgm:cxnLst>
    <dgm:cxn modelId="{A7D6EB0E-ED84-4494-A150-78180DC6FAD0}" srcId="{A281CBB3-EC61-4544-80BC-757C97B7BB67}" destId="{617CAF3D-6456-4C8E-993C-3060CAFD5433}" srcOrd="3" destOrd="0" parTransId="{035C7AAA-4463-4291-AC78-297112A39C1E}" sibTransId="{807BD444-B79F-4930-9535-392D83947396}"/>
    <dgm:cxn modelId="{9E96DE0F-B479-4849-9394-45EEBF13CEE0}" type="presOf" srcId="{74104A3A-4E67-4E57-851A-7C09A9234BB3}" destId="{D350E273-C5D8-4372-BC18-DF676845471B}" srcOrd="0" destOrd="0" presId="urn:microsoft.com/office/officeart/2018/2/layout/IconVerticalSolidList"/>
    <dgm:cxn modelId="{9B609B65-C0F6-4F7F-9983-7DE6F60B18EB}" type="presOf" srcId="{617CAF3D-6456-4C8E-993C-3060CAFD5433}" destId="{00FB9174-9FF9-4132-BCEC-2AE17964ECAC}" srcOrd="0" destOrd="0" presId="urn:microsoft.com/office/officeart/2018/2/layout/IconVerticalSolidList"/>
    <dgm:cxn modelId="{6BE69379-952C-4A7E-B114-410896ECCC5B}" type="presOf" srcId="{52DC8CE8-005A-4472-8E6F-91F8992DE012}" destId="{AA989B56-6087-41E9-92F2-694260AC3F0D}" srcOrd="0" destOrd="0" presId="urn:microsoft.com/office/officeart/2018/2/layout/IconVerticalSolidList"/>
    <dgm:cxn modelId="{F63C547C-0DB9-46CF-8767-29BDB1023AD2}" srcId="{A281CBB3-EC61-4544-80BC-757C97B7BB67}" destId="{52DC8CE8-005A-4472-8E6F-91F8992DE012}" srcOrd="0" destOrd="0" parTransId="{5230A9CA-87BC-49EF-B693-897BFDC12A22}" sibTransId="{68E36654-273F-472B-853B-4A2BE7F6E0EC}"/>
    <dgm:cxn modelId="{B5457E8B-2CBC-4904-8C89-F31659321A7C}" type="presOf" srcId="{A281CBB3-EC61-4544-80BC-757C97B7BB67}" destId="{EE4D3E2E-7396-41EE-9F01-379AADF95963}" srcOrd="0" destOrd="0" presId="urn:microsoft.com/office/officeart/2018/2/layout/IconVerticalSolidList"/>
    <dgm:cxn modelId="{BC49AEA1-3083-4AE6-B807-43270BEA6C0F}" srcId="{A281CBB3-EC61-4544-80BC-757C97B7BB67}" destId="{74104A3A-4E67-4E57-851A-7C09A9234BB3}" srcOrd="4" destOrd="0" parTransId="{1C25E085-A302-45E8-997F-6357018C52DF}" sibTransId="{089FF19E-AFA7-4800-BE5E-1EFD929959CF}"/>
    <dgm:cxn modelId="{9DF389A7-27F8-44DD-A4FA-68178F3F5F87}" type="presOf" srcId="{9AD7C082-7F93-4C82-8272-AC36DF977707}" destId="{70693F33-8377-4BC6-BB45-C9E156D2745D}" srcOrd="0" destOrd="0" presId="urn:microsoft.com/office/officeart/2018/2/layout/IconVerticalSolidList"/>
    <dgm:cxn modelId="{0B3D92B8-E322-4F62-B08A-219B75A0CEC4}" type="presOf" srcId="{9A4EE7C3-ED55-C546-8D77-A0356CCAA652}" destId="{638A3D82-4020-4D48-BA79-D18A4D42F04D}" srcOrd="0" destOrd="0" presId="urn:microsoft.com/office/officeart/2018/2/layout/IconVerticalSolidList"/>
    <dgm:cxn modelId="{B63017DC-5FC0-4BB1-9BCF-1C62DCBCCEA6}" srcId="{A281CBB3-EC61-4544-80BC-757C97B7BB67}" destId="{9AD7C082-7F93-4C82-8272-AC36DF977707}" srcOrd="1" destOrd="0" parTransId="{11A4BF68-5FCA-4A4F-A746-BCBFB3B66BF7}" sibTransId="{E78399D0-C5A7-4C3E-9BA3-9CB32B01DC4F}"/>
    <dgm:cxn modelId="{AE9A09E0-52CA-FB44-92EB-B492CCDE6681}" srcId="{A281CBB3-EC61-4544-80BC-757C97B7BB67}" destId="{9A4EE7C3-ED55-C546-8D77-A0356CCAA652}" srcOrd="2" destOrd="0" parTransId="{1866EE80-EADA-B545-8BD1-06A397362AEA}" sibTransId="{41B73C30-95E2-C242-8440-A23C279B7D13}"/>
    <dgm:cxn modelId="{CA9B42BE-04A5-421A-82FA-61178A6AE1A6}" type="presParOf" srcId="{EE4D3E2E-7396-41EE-9F01-379AADF95963}" destId="{EF5D35A4-DD27-4C31-A4F4-29A4598905F3}" srcOrd="0" destOrd="0" presId="urn:microsoft.com/office/officeart/2018/2/layout/IconVerticalSolidList"/>
    <dgm:cxn modelId="{E87B4AB1-02B6-4B88-BC15-47FEA7EAC66A}" type="presParOf" srcId="{EF5D35A4-DD27-4C31-A4F4-29A4598905F3}" destId="{B794D503-EBFE-4620-A7FA-07859EAE19B2}" srcOrd="0" destOrd="0" presId="urn:microsoft.com/office/officeart/2018/2/layout/IconVerticalSolidList"/>
    <dgm:cxn modelId="{773807A1-5A00-4A57-A115-4D6053CBE101}" type="presParOf" srcId="{EF5D35A4-DD27-4C31-A4F4-29A4598905F3}" destId="{FF54B3F1-7592-4E8F-B3AB-E97CCC56C5AE}" srcOrd="1" destOrd="0" presId="urn:microsoft.com/office/officeart/2018/2/layout/IconVerticalSolidList"/>
    <dgm:cxn modelId="{2976200B-2D3F-4D63-813B-3E66AA3A98F5}" type="presParOf" srcId="{EF5D35A4-DD27-4C31-A4F4-29A4598905F3}" destId="{D1D511B8-5E2B-4C24-80BC-974997246C51}" srcOrd="2" destOrd="0" presId="urn:microsoft.com/office/officeart/2018/2/layout/IconVerticalSolidList"/>
    <dgm:cxn modelId="{7F655EFB-5B21-419E-BD82-3E66CCABF43A}" type="presParOf" srcId="{EF5D35A4-DD27-4C31-A4F4-29A4598905F3}" destId="{AA989B56-6087-41E9-92F2-694260AC3F0D}" srcOrd="3" destOrd="0" presId="urn:microsoft.com/office/officeart/2018/2/layout/IconVerticalSolidList"/>
    <dgm:cxn modelId="{164781B5-B996-4995-B6F9-8B9C31A51E01}" type="presParOf" srcId="{EE4D3E2E-7396-41EE-9F01-379AADF95963}" destId="{2F7E0916-E356-44C2-BC2E-C0C7416866E1}" srcOrd="1" destOrd="0" presId="urn:microsoft.com/office/officeart/2018/2/layout/IconVerticalSolidList"/>
    <dgm:cxn modelId="{4507825B-C74C-489B-AC7E-3A25C105DA1C}" type="presParOf" srcId="{EE4D3E2E-7396-41EE-9F01-379AADF95963}" destId="{89558671-EB56-4595-B6DD-1249B5EE5437}" srcOrd="2" destOrd="0" presId="urn:microsoft.com/office/officeart/2018/2/layout/IconVerticalSolidList"/>
    <dgm:cxn modelId="{85BF109A-07C1-486B-BD3B-7CABCC69CFD3}" type="presParOf" srcId="{89558671-EB56-4595-B6DD-1249B5EE5437}" destId="{CF440FA9-37C9-4279-A926-36C5E4EE1C87}" srcOrd="0" destOrd="0" presId="urn:microsoft.com/office/officeart/2018/2/layout/IconVerticalSolidList"/>
    <dgm:cxn modelId="{30AD4948-ED94-4EE6-8AE5-54C163CE87CF}" type="presParOf" srcId="{89558671-EB56-4595-B6DD-1249B5EE5437}" destId="{9FB7BE6A-4AA9-4DB2-95B0-B2BB8D81DAAB}" srcOrd="1" destOrd="0" presId="urn:microsoft.com/office/officeart/2018/2/layout/IconVerticalSolidList"/>
    <dgm:cxn modelId="{871F2D46-EE41-44C9-AFF7-4AD1CF3BBF0A}" type="presParOf" srcId="{89558671-EB56-4595-B6DD-1249B5EE5437}" destId="{A7D9BD14-B194-48F7-A6AD-5EA845D1AE43}" srcOrd="2" destOrd="0" presId="urn:microsoft.com/office/officeart/2018/2/layout/IconVerticalSolidList"/>
    <dgm:cxn modelId="{8590E67A-E8B3-414A-8B03-ED785A1321A1}" type="presParOf" srcId="{89558671-EB56-4595-B6DD-1249B5EE5437}" destId="{70693F33-8377-4BC6-BB45-C9E156D2745D}" srcOrd="3" destOrd="0" presId="urn:microsoft.com/office/officeart/2018/2/layout/IconVerticalSolidList"/>
    <dgm:cxn modelId="{75A9310A-8288-4EDD-8CAC-A03A252D38FE}" type="presParOf" srcId="{EE4D3E2E-7396-41EE-9F01-379AADF95963}" destId="{1F3A9BA6-3C22-4827-AAE2-59CC37C8988D}" srcOrd="3" destOrd="0" presId="urn:microsoft.com/office/officeart/2018/2/layout/IconVerticalSolidList"/>
    <dgm:cxn modelId="{F11E7568-0766-4622-941E-6FB961CC4F0D}" type="presParOf" srcId="{EE4D3E2E-7396-41EE-9F01-379AADF95963}" destId="{F83BC10E-E451-7944-A355-5173D91A2A9B}" srcOrd="4" destOrd="0" presId="urn:microsoft.com/office/officeart/2018/2/layout/IconVerticalSolidList"/>
    <dgm:cxn modelId="{C5B1AF13-160C-41BE-9F79-594AA385039A}" type="presParOf" srcId="{F83BC10E-E451-7944-A355-5173D91A2A9B}" destId="{17E40F14-8AC6-2141-A9D7-C41D93C4BEEF}" srcOrd="0" destOrd="0" presId="urn:microsoft.com/office/officeart/2018/2/layout/IconVerticalSolidList"/>
    <dgm:cxn modelId="{361CCCBE-B20E-4A66-B5F0-998DCB53234A}" type="presParOf" srcId="{F83BC10E-E451-7944-A355-5173D91A2A9B}" destId="{7988190B-F922-904F-B1BF-40C400C4F805}" srcOrd="1" destOrd="0" presId="urn:microsoft.com/office/officeart/2018/2/layout/IconVerticalSolidList"/>
    <dgm:cxn modelId="{7646D7F3-1D87-4896-B306-5EE0A7F2E4A6}" type="presParOf" srcId="{F83BC10E-E451-7944-A355-5173D91A2A9B}" destId="{82520DD5-0AAA-E54A-938F-64B676F3D3B4}" srcOrd="2" destOrd="0" presId="urn:microsoft.com/office/officeart/2018/2/layout/IconVerticalSolidList"/>
    <dgm:cxn modelId="{DCA79AEE-A4B9-4ABF-BB07-CE2CEEFCD331}" type="presParOf" srcId="{F83BC10E-E451-7944-A355-5173D91A2A9B}" destId="{638A3D82-4020-4D48-BA79-D18A4D42F04D}" srcOrd="3" destOrd="0" presId="urn:microsoft.com/office/officeart/2018/2/layout/IconVerticalSolidList"/>
    <dgm:cxn modelId="{C9526D05-2F30-4AB8-B8AE-4B8BD41CF6C2}" type="presParOf" srcId="{EE4D3E2E-7396-41EE-9F01-379AADF95963}" destId="{84511A12-1567-EF45-898E-048ABEECC783}" srcOrd="5" destOrd="0" presId="urn:microsoft.com/office/officeart/2018/2/layout/IconVerticalSolidList"/>
    <dgm:cxn modelId="{B68A22CB-D14A-4286-AF73-1A2655C17E8E}" type="presParOf" srcId="{EE4D3E2E-7396-41EE-9F01-379AADF95963}" destId="{15096CEB-5E70-427A-978D-7B9A89474A22}" srcOrd="6" destOrd="0" presId="urn:microsoft.com/office/officeart/2018/2/layout/IconVerticalSolidList"/>
    <dgm:cxn modelId="{546808E4-422F-44B0-A4E6-79FDF9B47D5B}" type="presParOf" srcId="{15096CEB-5E70-427A-978D-7B9A89474A22}" destId="{1442684E-9798-4606-843C-716BF71C517E}" srcOrd="0" destOrd="0" presId="urn:microsoft.com/office/officeart/2018/2/layout/IconVerticalSolidList"/>
    <dgm:cxn modelId="{2CA5FF0E-E1D4-4937-A88D-14B67831C35D}" type="presParOf" srcId="{15096CEB-5E70-427A-978D-7B9A89474A22}" destId="{CD3B180A-A5F9-4B6B-9998-CE7424BB5BAC}" srcOrd="1" destOrd="0" presId="urn:microsoft.com/office/officeart/2018/2/layout/IconVerticalSolidList"/>
    <dgm:cxn modelId="{74369581-C2AE-4452-9C0D-D1D1A4F3AB9A}" type="presParOf" srcId="{15096CEB-5E70-427A-978D-7B9A89474A22}" destId="{A4752792-F5B0-4499-9CC7-68A8DDC9CA5E}" srcOrd="2" destOrd="0" presId="urn:microsoft.com/office/officeart/2018/2/layout/IconVerticalSolidList"/>
    <dgm:cxn modelId="{6B7E9AEF-41F2-4AAE-A4C8-D260EB591F00}" type="presParOf" srcId="{15096CEB-5E70-427A-978D-7B9A89474A22}" destId="{00FB9174-9FF9-4132-BCEC-2AE17964ECAC}" srcOrd="3" destOrd="0" presId="urn:microsoft.com/office/officeart/2018/2/layout/IconVerticalSolidList"/>
    <dgm:cxn modelId="{AAEDF863-5022-45C3-AC5A-3799F308474D}" type="presParOf" srcId="{EE4D3E2E-7396-41EE-9F01-379AADF95963}" destId="{F5D055DE-BFB3-46C5-B275-41DC836C3B52}" srcOrd="7" destOrd="0" presId="urn:microsoft.com/office/officeart/2018/2/layout/IconVerticalSolidList"/>
    <dgm:cxn modelId="{56E941D0-BF7A-416B-8847-CB981F4C1F2A}" type="presParOf" srcId="{EE4D3E2E-7396-41EE-9F01-379AADF95963}" destId="{52590D7B-7485-4C50-9C52-9574F1F706B3}" srcOrd="8" destOrd="0" presId="urn:microsoft.com/office/officeart/2018/2/layout/IconVerticalSolidList"/>
    <dgm:cxn modelId="{0E92F9A2-26F4-4A16-A0E2-E2E2269994BA}" type="presParOf" srcId="{52590D7B-7485-4C50-9C52-9574F1F706B3}" destId="{AF6443C1-35AB-4516-B535-35952A3CF8FB}" srcOrd="0" destOrd="0" presId="urn:microsoft.com/office/officeart/2018/2/layout/IconVerticalSolidList"/>
    <dgm:cxn modelId="{FA4BD519-3D16-4C20-BCBE-F853D7C7BA84}" type="presParOf" srcId="{52590D7B-7485-4C50-9C52-9574F1F706B3}" destId="{1F3620D3-B1CB-4D2C-B19A-6B808A5DEAB6}" srcOrd="1" destOrd="0" presId="urn:microsoft.com/office/officeart/2018/2/layout/IconVerticalSolidList"/>
    <dgm:cxn modelId="{9BBCEA59-0DEB-43B0-A4DE-4615978906FB}" type="presParOf" srcId="{52590D7B-7485-4C50-9C52-9574F1F706B3}" destId="{351EF44F-E9FD-4830-BB2E-99F39B672733}" srcOrd="2" destOrd="0" presId="urn:microsoft.com/office/officeart/2018/2/layout/IconVerticalSolidList"/>
    <dgm:cxn modelId="{D99C82C5-8867-4953-84BA-8590AD230D41}" type="presParOf" srcId="{52590D7B-7485-4C50-9C52-9574F1F706B3}" destId="{D350E273-C5D8-4372-BC18-DF67684547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4D503-EBFE-4620-A7FA-07859EAE19B2}">
      <dsp:nvSpPr>
        <dsp:cNvPr id="0" name=""/>
        <dsp:cNvSpPr/>
      </dsp:nvSpPr>
      <dsp:spPr>
        <a:xfrm>
          <a:off x="0" y="3260"/>
          <a:ext cx="11430000" cy="6944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4B3F1-7592-4E8F-B3AB-E97CCC56C5AE}">
      <dsp:nvSpPr>
        <dsp:cNvPr id="0" name=""/>
        <dsp:cNvSpPr/>
      </dsp:nvSpPr>
      <dsp:spPr>
        <a:xfrm>
          <a:off x="148240" y="52212"/>
          <a:ext cx="505604" cy="5965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89B56-6087-41E9-92F2-694260AC3F0D}">
      <dsp:nvSpPr>
        <dsp:cNvPr id="0" name=""/>
        <dsp:cNvSpPr/>
      </dsp:nvSpPr>
      <dsp:spPr>
        <a:xfrm>
          <a:off x="802086" y="3260"/>
          <a:ext cx="10627913" cy="69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96" tIns="73496" rIns="73496" bIns="73496" numCol="1" spcCol="1270" anchor="ctr" anchorCtr="0">
          <a:noAutofit/>
        </a:bodyPr>
        <a:lstStyle/>
        <a:p>
          <a:pPr marL="0" lvl="0" indent="0" algn="l" defTabSz="844550" rtl="0">
            <a:lnSpc>
              <a:spcPct val="100000"/>
            </a:lnSpc>
            <a:spcBef>
              <a:spcPct val="0"/>
            </a:spcBef>
            <a:spcAft>
              <a:spcPct val="35000"/>
            </a:spcAft>
            <a:buNone/>
          </a:pPr>
          <a:r>
            <a:rPr lang="en-US" sz="1900" b="1" kern="1200">
              <a:solidFill>
                <a:srgbClr val="000000"/>
              </a:solidFill>
              <a:latin typeface="Arial"/>
            </a:rPr>
            <a:t>Data</a:t>
          </a:r>
          <a:r>
            <a:rPr lang="en-US" sz="1900" b="1" kern="1200">
              <a:solidFill>
                <a:srgbClr val="000000"/>
              </a:solidFill>
              <a:latin typeface="Arial"/>
              <a:cs typeface="Arial"/>
            </a:rPr>
            <a:t> Info and Business Question</a:t>
          </a:r>
          <a:endParaRPr lang="en-US" sz="1900" b="0" kern="1200">
            <a:latin typeface="Arial"/>
            <a:cs typeface="Arial"/>
          </a:endParaRPr>
        </a:p>
      </dsp:txBody>
      <dsp:txXfrm>
        <a:off x="802086" y="3260"/>
        <a:ext cx="10627913" cy="694447"/>
      </dsp:txXfrm>
    </dsp:sp>
    <dsp:sp modelId="{CF440FA9-37C9-4279-A926-36C5E4EE1C87}">
      <dsp:nvSpPr>
        <dsp:cNvPr id="0" name=""/>
        <dsp:cNvSpPr/>
      </dsp:nvSpPr>
      <dsp:spPr>
        <a:xfrm>
          <a:off x="0" y="885388"/>
          <a:ext cx="11430000" cy="6944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7BE6A-4AA9-4DB2-95B0-B2BB8D81DAAB}">
      <dsp:nvSpPr>
        <dsp:cNvPr id="0" name=""/>
        <dsp:cNvSpPr/>
      </dsp:nvSpPr>
      <dsp:spPr>
        <a:xfrm>
          <a:off x="193436" y="3791257"/>
          <a:ext cx="381945" cy="381945"/>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693F33-8377-4BC6-BB45-C9E156D2745D}">
      <dsp:nvSpPr>
        <dsp:cNvPr id="0" name=""/>
        <dsp:cNvSpPr/>
      </dsp:nvSpPr>
      <dsp:spPr>
        <a:xfrm>
          <a:off x="802086" y="871319"/>
          <a:ext cx="10627913" cy="69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96" tIns="73496" rIns="73496" bIns="73496" numCol="1" spcCol="1270" anchor="ctr" anchorCtr="0">
          <a:noAutofit/>
        </a:bodyPr>
        <a:lstStyle/>
        <a:p>
          <a:pPr marL="0" lvl="0" indent="0" algn="l" defTabSz="844550" rtl="0">
            <a:lnSpc>
              <a:spcPct val="100000"/>
            </a:lnSpc>
            <a:spcBef>
              <a:spcPct val="0"/>
            </a:spcBef>
            <a:spcAft>
              <a:spcPct val="35000"/>
            </a:spcAft>
            <a:buNone/>
          </a:pPr>
          <a:r>
            <a:rPr lang="en-GB" sz="1900" b="1" kern="1200"/>
            <a:t>Data </a:t>
          </a:r>
          <a:r>
            <a:rPr lang="en-GB" sz="1900" b="1" kern="1200">
              <a:latin typeface="Arial" panose="020B0604020202020204"/>
            </a:rPr>
            <a:t>Pre-processing </a:t>
          </a:r>
          <a:r>
            <a:rPr lang="en-GB" sz="1900" b="1" kern="1200"/>
            <a:t>&amp; Exploratory analysis</a:t>
          </a:r>
          <a:endParaRPr lang="en-US" sz="1900" b="0" kern="1200"/>
        </a:p>
      </dsp:txBody>
      <dsp:txXfrm>
        <a:off x="802086" y="871319"/>
        <a:ext cx="10627913" cy="694447"/>
      </dsp:txXfrm>
    </dsp:sp>
    <dsp:sp modelId="{17E40F14-8AC6-2141-A9D7-C41D93C4BEEF}">
      <dsp:nvSpPr>
        <dsp:cNvPr id="0" name=""/>
        <dsp:cNvSpPr/>
      </dsp:nvSpPr>
      <dsp:spPr>
        <a:xfrm>
          <a:off x="0" y="1739377"/>
          <a:ext cx="11430000" cy="6944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8190B-F922-904F-B1BF-40C400C4F805}">
      <dsp:nvSpPr>
        <dsp:cNvPr id="0" name=""/>
        <dsp:cNvSpPr/>
      </dsp:nvSpPr>
      <dsp:spPr>
        <a:xfrm>
          <a:off x="101899" y="1780827"/>
          <a:ext cx="598287" cy="6115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8A3D82-4020-4D48-BA79-D18A4D42F04D}">
      <dsp:nvSpPr>
        <dsp:cNvPr id="0" name=""/>
        <dsp:cNvSpPr/>
      </dsp:nvSpPr>
      <dsp:spPr>
        <a:xfrm>
          <a:off x="802086" y="1739377"/>
          <a:ext cx="10627913" cy="69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96" tIns="73496" rIns="73496" bIns="73496" numCol="1" spcCol="1270" anchor="ctr" anchorCtr="0">
          <a:noAutofit/>
        </a:bodyPr>
        <a:lstStyle/>
        <a:p>
          <a:pPr marL="0" lvl="0" indent="0" algn="l" defTabSz="844550" rtl="0">
            <a:lnSpc>
              <a:spcPct val="100000"/>
            </a:lnSpc>
            <a:spcBef>
              <a:spcPct val="0"/>
            </a:spcBef>
            <a:spcAft>
              <a:spcPct val="35000"/>
            </a:spcAft>
            <a:buNone/>
          </a:pPr>
          <a:r>
            <a:rPr lang="en-US" sz="1900" b="1" kern="1200">
              <a:latin typeface="Arial" panose="020B0604020202020204"/>
            </a:rPr>
            <a:t>Analysis and Feature Selection</a:t>
          </a:r>
          <a:endParaRPr lang="en-US" sz="1900" b="1" kern="1200"/>
        </a:p>
      </dsp:txBody>
      <dsp:txXfrm>
        <a:off x="802086" y="1739377"/>
        <a:ext cx="10627913" cy="694447"/>
      </dsp:txXfrm>
    </dsp:sp>
    <dsp:sp modelId="{1442684E-9798-4606-843C-716BF71C517E}">
      <dsp:nvSpPr>
        <dsp:cNvPr id="0" name=""/>
        <dsp:cNvSpPr/>
      </dsp:nvSpPr>
      <dsp:spPr>
        <a:xfrm>
          <a:off x="0" y="2607436"/>
          <a:ext cx="11430000" cy="6944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B180A-A5F9-4B6B-9998-CE7424BB5BAC}">
      <dsp:nvSpPr>
        <dsp:cNvPr id="0" name=""/>
        <dsp:cNvSpPr/>
      </dsp:nvSpPr>
      <dsp:spPr>
        <a:xfrm>
          <a:off x="101901" y="2672194"/>
          <a:ext cx="598283" cy="56493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FB9174-9FF9-4132-BCEC-2AE17964ECAC}">
      <dsp:nvSpPr>
        <dsp:cNvPr id="0" name=""/>
        <dsp:cNvSpPr/>
      </dsp:nvSpPr>
      <dsp:spPr>
        <a:xfrm>
          <a:off x="802086" y="2607436"/>
          <a:ext cx="10627913" cy="69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96" tIns="73496" rIns="73496" bIns="73496" numCol="1" spcCol="1270" anchor="ctr" anchorCtr="0">
          <a:noAutofit/>
        </a:bodyPr>
        <a:lstStyle/>
        <a:p>
          <a:pPr marL="0" lvl="0" indent="0" algn="l" defTabSz="844550">
            <a:lnSpc>
              <a:spcPct val="100000"/>
            </a:lnSpc>
            <a:spcBef>
              <a:spcPct val="0"/>
            </a:spcBef>
            <a:spcAft>
              <a:spcPct val="35000"/>
            </a:spcAft>
            <a:buNone/>
          </a:pPr>
          <a:r>
            <a:rPr lang="en-US" sz="1900" b="1" kern="1200">
              <a:latin typeface="Arial" panose="020B0604020202020204"/>
            </a:rPr>
            <a:t>Model Performance </a:t>
          </a:r>
          <a:r>
            <a:rPr lang="en-US" sz="1900" kern="1200">
              <a:latin typeface="Arial" panose="020B0604020202020204"/>
            </a:rPr>
            <a:t> </a:t>
          </a:r>
          <a:endParaRPr lang="en-US" sz="1900" kern="1200"/>
        </a:p>
      </dsp:txBody>
      <dsp:txXfrm>
        <a:off x="802086" y="2607436"/>
        <a:ext cx="10627913" cy="694447"/>
      </dsp:txXfrm>
    </dsp:sp>
    <dsp:sp modelId="{AF6443C1-35AB-4516-B535-35952A3CF8FB}">
      <dsp:nvSpPr>
        <dsp:cNvPr id="0" name=""/>
        <dsp:cNvSpPr/>
      </dsp:nvSpPr>
      <dsp:spPr>
        <a:xfrm>
          <a:off x="0" y="3475495"/>
          <a:ext cx="11430000" cy="6944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620D3-B1CB-4D2C-B19A-6B808A5DEAB6}">
      <dsp:nvSpPr>
        <dsp:cNvPr id="0" name=""/>
        <dsp:cNvSpPr/>
      </dsp:nvSpPr>
      <dsp:spPr>
        <a:xfrm>
          <a:off x="103662" y="3568259"/>
          <a:ext cx="594762" cy="50891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50E273-C5D8-4372-BC18-DF676845471B}">
      <dsp:nvSpPr>
        <dsp:cNvPr id="0" name=""/>
        <dsp:cNvSpPr/>
      </dsp:nvSpPr>
      <dsp:spPr>
        <a:xfrm>
          <a:off x="802086" y="3475495"/>
          <a:ext cx="10627913" cy="69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96" tIns="73496" rIns="73496" bIns="73496" numCol="1" spcCol="1270" anchor="ctr" anchorCtr="0">
          <a:noAutofit/>
        </a:bodyPr>
        <a:lstStyle/>
        <a:p>
          <a:pPr marL="0" lvl="0" indent="0" algn="l" defTabSz="844550" rtl="0">
            <a:lnSpc>
              <a:spcPct val="100000"/>
            </a:lnSpc>
            <a:spcBef>
              <a:spcPct val="0"/>
            </a:spcBef>
            <a:spcAft>
              <a:spcPct val="35000"/>
            </a:spcAft>
            <a:buNone/>
          </a:pPr>
          <a:r>
            <a:rPr lang="en-US" sz="1900" b="1" kern="1200">
              <a:latin typeface="Arial" panose="020B0604020202020204"/>
            </a:rPr>
            <a:t>Evaluation &amp; Conclusions </a:t>
          </a:r>
          <a:endParaRPr lang="en-US" sz="1900" b="1" kern="1200"/>
        </a:p>
      </dsp:txBody>
      <dsp:txXfrm>
        <a:off x="802086" y="3475495"/>
        <a:ext cx="10627913" cy="6944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BDA9F-DD1E-4243-9C3C-231666ECB57A}" type="datetimeFigureOut">
              <a:t>4/22/2023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36224-5A4C-4970-A6CB-1DB39B310B91}" type="slidenum">
              <a:t>‹#›</a:t>
            </a:fld>
            <a:endParaRPr lang="en-US"/>
          </a:p>
        </p:txBody>
      </p:sp>
    </p:spTree>
    <p:extLst>
      <p:ext uri="{BB962C8B-B14F-4D97-AF65-F5344CB8AC3E}">
        <p14:creationId xmlns:p14="http://schemas.microsoft.com/office/powerpoint/2010/main" val="1744832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1</a:t>
            </a:fld>
            <a:endParaRPr lang="en-US"/>
          </a:p>
        </p:txBody>
      </p:sp>
    </p:spTree>
    <p:extLst>
      <p:ext uri="{BB962C8B-B14F-4D97-AF65-F5344CB8AC3E}">
        <p14:creationId xmlns:p14="http://schemas.microsoft.com/office/powerpoint/2010/main" val="2320583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4</a:t>
            </a:fld>
            <a:endParaRPr lang="en-US"/>
          </a:p>
        </p:txBody>
      </p:sp>
    </p:spTree>
    <p:extLst>
      <p:ext uri="{BB962C8B-B14F-4D97-AF65-F5344CB8AC3E}">
        <p14:creationId xmlns:p14="http://schemas.microsoft.com/office/powerpoint/2010/main" val="470563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Normalise</a:t>
            </a:r>
            <a:r>
              <a:rPr lang="en-US">
                <a:cs typeface="Calibri"/>
              </a:rPr>
              <a:t> the data</a:t>
            </a:r>
          </a:p>
        </p:txBody>
      </p:sp>
      <p:sp>
        <p:nvSpPr>
          <p:cNvPr id="4" name="Slide Number Placeholder 3"/>
          <p:cNvSpPr>
            <a:spLocks noGrp="1"/>
          </p:cNvSpPr>
          <p:nvPr>
            <p:ph type="sldNum" sz="quarter" idx="5"/>
          </p:nvPr>
        </p:nvSpPr>
        <p:spPr/>
        <p:txBody>
          <a:bodyPr/>
          <a:lstStyle/>
          <a:p>
            <a:fld id="{DE936224-5A4C-4970-A6CB-1DB39B310B91}" type="slidenum">
              <a:rPr lang="en-US"/>
              <a:t>6</a:t>
            </a:fld>
            <a:endParaRPr lang="en-US"/>
          </a:p>
        </p:txBody>
      </p:sp>
    </p:spTree>
    <p:extLst>
      <p:ext uri="{BB962C8B-B14F-4D97-AF65-F5344CB8AC3E}">
        <p14:creationId xmlns:p14="http://schemas.microsoft.com/office/powerpoint/2010/main" val="3513392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Notes – As part of our data preprocessing we observes if are data had missing values. Within our dataset 4 of the attributes (collision type, property damage, police report availability and _c39) as we had 1000 records and _c39 had 1000 missing we decided to drop the column entire. We then decided to replace the missing values of the other attributes with the mode so that we had good amount of records to work with for our model. </a:t>
            </a:r>
          </a:p>
        </p:txBody>
      </p:sp>
      <p:sp>
        <p:nvSpPr>
          <p:cNvPr id="4" name="Slide Number Placeholder 3"/>
          <p:cNvSpPr>
            <a:spLocks noGrp="1"/>
          </p:cNvSpPr>
          <p:nvPr>
            <p:ph type="sldNum" sz="quarter" idx="5"/>
          </p:nvPr>
        </p:nvSpPr>
        <p:spPr/>
        <p:txBody>
          <a:bodyPr/>
          <a:lstStyle/>
          <a:p>
            <a:fld id="{DE936224-5A4C-4970-A6CB-1DB39B310B91}" type="slidenum">
              <a:rPr lang="en-US"/>
              <a:t>9</a:t>
            </a:fld>
            <a:endParaRPr lang="en-US"/>
          </a:p>
        </p:txBody>
      </p:sp>
    </p:spTree>
    <p:extLst>
      <p:ext uri="{BB962C8B-B14F-4D97-AF65-F5344CB8AC3E}">
        <p14:creationId xmlns:p14="http://schemas.microsoft.com/office/powerpoint/2010/main" val="3592449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P&lt; 0.05: sufficient evidence to conclude that the observed distribution is not the same as the expected distribution: a relationship exists between the categorical variables.</a:t>
            </a:r>
          </a:p>
          <a:p>
            <a:r>
              <a:rPr lang="en-US">
                <a:cs typeface="Calibri"/>
              </a:rPr>
              <a:t>Removed variables: policy sate, </a:t>
            </a:r>
            <a:endParaRPr lang="en-US"/>
          </a:p>
        </p:txBody>
      </p:sp>
      <p:sp>
        <p:nvSpPr>
          <p:cNvPr id="4" name="Slide Number Placeholder 3"/>
          <p:cNvSpPr>
            <a:spLocks noGrp="1"/>
          </p:cNvSpPr>
          <p:nvPr>
            <p:ph type="sldNum" sz="quarter" idx="5"/>
          </p:nvPr>
        </p:nvSpPr>
        <p:spPr/>
        <p:txBody>
          <a:bodyPr/>
          <a:lstStyle/>
          <a:p>
            <a:fld id="{DE936224-5A4C-4970-A6CB-1DB39B310B91}" type="slidenum">
              <a:rPr lang="en-US"/>
              <a:t>13</a:t>
            </a:fld>
            <a:endParaRPr lang="en-US"/>
          </a:p>
        </p:txBody>
      </p:sp>
    </p:spTree>
    <p:extLst>
      <p:ext uri="{BB962C8B-B14F-4D97-AF65-F5344CB8AC3E}">
        <p14:creationId xmlns:p14="http://schemas.microsoft.com/office/powerpoint/2010/main" val="3745642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P&lt; 0.05: sufficient evidence to conclude that the observed distribution is not the same as the expected distribution: a relationship exists between the categorical variables.</a:t>
            </a:r>
          </a:p>
          <a:p>
            <a:r>
              <a:rPr lang="en-US">
                <a:cs typeface="Calibri"/>
              </a:rPr>
              <a:t>Removed variables: policy sate, </a:t>
            </a:r>
            <a:endParaRPr lang="en-US"/>
          </a:p>
        </p:txBody>
      </p:sp>
      <p:sp>
        <p:nvSpPr>
          <p:cNvPr id="4" name="Slide Number Placeholder 3"/>
          <p:cNvSpPr>
            <a:spLocks noGrp="1"/>
          </p:cNvSpPr>
          <p:nvPr>
            <p:ph type="sldNum" sz="quarter" idx="5"/>
          </p:nvPr>
        </p:nvSpPr>
        <p:spPr/>
        <p:txBody>
          <a:bodyPr/>
          <a:lstStyle/>
          <a:p>
            <a:fld id="{DE936224-5A4C-4970-A6CB-1DB39B310B91}" type="slidenum">
              <a:rPr lang="en-US"/>
              <a:t>14</a:t>
            </a:fld>
            <a:endParaRPr lang="en-US"/>
          </a:p>
        </p:txBody>
      </p:sp>
    </p:spTree>
    <p:extLst>
      <p:ext uri="{BB962C8B-B14F-4D97-AF65-F5344CB8AC3E}">
        <p14:creationId xmlns:p14="http://schemas.microsoft.com/office/powerpoint/2010/main" val="2340430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Vehicle claim mean Y(</a:t>
            </a:r>
            <a:r>
              <a:rPr lang="en-US" dirty="0"/>
              <a:t>43533.64), N (36090.49) Diff (7443.15)</a:t>
            </a:r>
          </a:p>
          <a:p>
            <a:endParaRPr lang="en-US" dirty="0">
              <a:cs typeface="Calibri"/>
            </a:endParaRPr>
          </a:p>
        </p:txBody>
      </p:sp>
      <p:sp>
        <p:nvSpPr>
          <p:cNvPr id="4" name="Slide Number Placeholder 3"/>
          <p:cNvSpPr>
            <a:spLocks noGrp="1"/>
          </p:cNvSpPr>
          <p:nvPr>
            <p:ph type="sldNum" sz="quarter" idx="5"/>
          </p:nvPr>
        </p:nvSpPr>
        <p:spPr/>
        <p:txBody>
          <a:bodyPr/>
          <a:lstStyle/>
          <a:p>
            <a:fld id="{DE936224-5A4C-4970-A6CB-1DB39B310B91}" type="slidenum">
              <a:rPr lang="en-US"/>
              <a:t>24</a:t>
            </a:fld>
            <a:endParaRPr lang="en-US"/>
          </a:p>
        </p:txBody>
      </p:sp>
    </p:spTree>
    <p:extLst>
      <p:ext uri="{BB962C8B-B14F-4D97-AF65-F5344CB8AC3E}">
        <p14:creationId xmlns:p14="http://schemas.microsoft.com/office/powerpoint/2010/main" val="3118580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557576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76005687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92519362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4/22/2023</a:t>
            </a:fld>
            <a:endParaRPr lang="en-US"/>
          </a:p>
        </p:txBody>
      </p:sp>
      <p:sp>
        <p:nvSpPr>
          <p:cNvPr id="6" name="Footer Placeholder 5"/>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hf hdr="0" dt="0"/>
  <p:extLst>
    <p:ext uri="{DCECCB84-F9BA-43D5-87BE-67443E8EF086}">
      <p15:sldGuideLst xmlns:p15="http://schemas.microsoft.com/office/powerpoint/2012/main">
        <p15:guide id="1"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4/22/2023</a:t>
            </a:fld>
            <a:endParaRPr lang="en-US"/>
          </a:p>
        </p:txBody>
      </p:sp>
      <p:sp>
        <p:nvSpPr>
          <p:cNvPr id="6" name="Footer Placeholder 5"/>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520957338"/>
      </p:ext>
    </p:extLst>
  </p:cSld>
  <p:clrMapOvr>
    <a:masterClrMapping/>
  </p:clrMapOvr>
  <p:hf hdr="0" dt="0"/>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4/22/2023</a:t>
            </a:fld>
            <a:endParaRPr lang="en-US"/>
          </a:p>
        </p:txBody>
      </p:sp>
      <p:sp>
        <p:nvSpPr>
          <p:cNvPr id="6" name="Footer Placeholder 5"/>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95893567"/>
      </p:ext>
    </p:extLst>
  </p:cSld>
  <p:clrMapOvr>
    <a:masterClrMapping/>
  </p:clrMapOvr>
  <p:hf hdr="0" dt="0"/>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4/22/2023</a:t>
            </a:fld>
            <a:endParaRPr lang="en-US"/>
          </a:p>
        </p:txBody>
      </p:sp>
      <p:sp>
        <p:nvSpPr>
          <p:cNvPr id="4" name="Footer Placeholder 3"/>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759066188"/>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4/22/2023</a:t>
            </a:fld>
            <a:endParaRPr lang="en-US"/>
          </a:p>
        </p:txBody>
      </p:sp>
      <p:sp>
        <p:nvSpPr>
          <p:cNvPr id="3" name="Footer Placeholder 2"/>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FB89-7172-009F-64BB-87C0BF19D9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9F55FE-70A4-B486-E3E4-03D103C9C9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847871-54FB-092F-918C-EFEF454E3F97}"/>
              </a:ext>
            </a:extLst>
          </p:cNvPr>
          <p:cNvSpPr>
            <a:spLocks noGrp="1"/>
          </p:cNvSpPr>
          <p:nvPr>
            <p:ph type="dt" sz="half" idx="10"/>
          </p:nvPr>
        </p:nvSpPr>
        <p:spPr/>
        <p:txBody>
          <a:bodyPr/>
          <a:lstStyle/>
          <a:p>
            <a:fld id="{7F03BA8B-1434-4B6D-AC7F-8FACA0B2A2E6}" type="datetimeFigureOut">
              <a:rPr lang="en-US" smtClean="0"/>
              <a:t>4/22/2023</a:t>
            </a:fld>
            <a:endParaRPr lang="en-US"/>
          </a:p>
        </p:txBody>
      </p:sp>
      <p:sp>
        <p:nvSpPr>
          <p:cNvPr id="5" name="Footer Placeholder 4">
            <a:extLst>
              <a:ext uri="{FF2B5EF4-FFF2-40B4-BE49-F238E27FC236}">
                <a16:creationId xmlns:a16="http://schemas.microsoft.com/office/drawing/2014/main" id="{E6246714-5B64-C213-783F-D4393C83D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49479-B8D7-9061-E882-56D9DA7BAF45}"/>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3451620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40EB-BEE5-7453-7197-8580F5DC6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8F5AFC-D034-E418-3435-8F01CD41B8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45CA0-B61D-EF9F-1A23-BFD5F5A2D536}"/>
              </a:ext>
            </a:extLst>
          </p:cNvPr>
          <p:cNvSpPr>
            <a:spLocks noGrp="1"/>
          </p:cNvSpPr>
          <p:nvPr>
            <p:ph type="dt" sz="half" idx="10"/>
          </p:nvPr>
        </p:nvSpPr>
        <p:spPr/>
        <p:txBody>
          <a:bodyPr/>
          <a:lstStyle/>
          <a:p>
            <a:fld id="{7F03BA8B-1434-4B6D-AC7F-8FACA0B2A2E6}" type="datetimeFigureOut">
              <a:rPr lang="en-US" smtClean="0"/>
              <a:t>4/22/2023</a:t>
            </a:fld>
            <a:endParaRPr lang="en-US"/>
          </a:p>
        </p:txBody>
      </p:sp>
      <p:sp>
        <p:nvSpPr>
          <p:cNvPr id="5" name="Footer Placeholder 4">
            <a:extLst>
              <a:ext uri="{FF2B5EF4-FFF2-40B4-BE49-F238E27FC236}">
                <a16:creationId xmlns:a16="http://schemas.microsoft.com/office/drawing/2014/main" id="{37DA5DF3-C54B-DCD0-82DD-AADC9D428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A8B50-4F72-2634-5ED0-440530D54499}"/>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250985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1892-7355-D7CA-8E48-F263DC1006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4B164D-22C2-4CA6-BD7A-DD2A6E4C76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E8E47-BFC4-A647-0032-41ED14E94F0D}"/>
              </a:ext>
            </a:extLst>
          </p:cNvPr>
          <p:cNvSpPr>
            <a:spLocks noGrp="1"/>
          </p:cNvSpPr>
          <p:nvPr>
            <p:ph type="dt" sz="half" idx="10"/>
          </p:nvPr>
        </p:nvSpPr>
        <p:spPr/>
        <p:txBody>
          <a:bodyPr/>
          <a:lstStyle/>
          <a:p>
            <a:fld id="{7F03BA8B-1434-4B6D-AC7F-8FACA0B2A2E6}" type="datetimeFigureOut">
              <a:rPr lang="en-US" smtClean="0"/>
              <a:t>4/22/2023</a:t>
            </a:fld>
            <a:endParaRPr lang="en-US"/>
          </a:p>
        </p:txBody>
      </p:sp>
      <p:sp>
        <p:nvSpPr>
          <p:cNvPr id="5" name="Footer Placeholder 4">
            <a:extLst>
              <a:ext uri="{FF2B5EF4-FFF2-40B4-BE49-F238E27FC236}">
                <a16:creationId xmlns:a16="http://schemas.microsoft.com/office/drawing/2014/main" id="{9F97A906-EBD8-CFBD-6E89-238C7C3A1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20734-3F87-6A5D-7130-001A641ECE8A}"/>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51999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9843075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29F4-48A6-5291-01E7-29DDD40A9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5F0DD6-579C-3CE7-A2BD-4C2E07C198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1C8201-CE79-C94C-81F9-323FB6946A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E8B322-EA7A-3185-0993-9B0C9F2309AA}"/>
              </a:ext>
            </a:extLst>
          </p:cNvPr>
          <p:cNvSpPr>
            <a:spLocks noGrp="1"/>
          </p:cNvSpPr>
          <p:nvPr>
            <p:ph type="dt" sz="half" idx="10"/>
          </p:nvPr>
        </p:nvSpPr>
        <p:spPr/>
        <p:txBody>
          <a:bodyPr/>
          <a:lstStyle/>
          <a:p>
            <a:fld id="{7F03BA8B-1434-4B6D-AC7F-8FACA0B2A2E6}" type="datetimeFigureOut">
              <a:rPr lang="en-US" smtClean="0"/>
              <a:t>4/22/2023</a:t>
            </a:fld>
            <a:endParaRPr lang="en-US"/>
          </a:p>
        </p:txBody>
      </p:sp>
      <p:sp>
        <p:nvSpPr>
          <p:cNvPr id="6" name="Footer Placeholder 5">
            <a:extLst>
              <a:ext uri="{FF2B5EF4-FFF2-40B4-BE49-F238E27FC236}">
                <a16:creationId xmlns:a16="http://schemas.microsoft.com/office/drawing/2014/main" id="{F0AEC202-FC24-EFE2-AE26-3B6DC7A96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6BA98-834F-7A67-DB05-789635F46DE2}"/>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2275700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070B-83A6-87EC-5540-F8F4DA5691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04AFFE-104F-261B-830E-F9DFA891F7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BAF2A-D927-665C-ED07-2F95BDA2DB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8BA93C-B4A1-3A64-BD7A-D50A99551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28407D-93EC-E875-DA57-165AF04148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44FFB9-000A-5A9E-005D-5BE5E3F09732}"/>
              </a:ext>
            </a:extLst>
          </p:cNvPr>
          <p:cNvSpPr>
            <a:spLocks noGrp="1"/>
          </p:cNvSpPr>
          <p:nvPr>
            <p:ph type="dt" sz="half" idx="10"/>
          </p:nvPr>
        </p:nvSpPr>
        <p:spPr/>
        <p:txBody>
          <a:bodyPr/>
          <a:lstStyle/>
          <a:p>
            <a:fld id="{7F03BA8B-1434-4B6D-AC7F-8FACA0B2A2E6}" type="datetimeFigureOut">
              <a:rPr lang="en-US" smtClean="0"/>
              <a:t>4/22/2023</a:t>
            </a:fld>
            <a:endParaRPr lang="en-US"/>
          </a:p>
        </p:txBody>
      </p:sp>
      <p:sp>
        <p:nvSpPr>
          <p:cNvPr id="8" name="Footer Placeholder 7">
            <a:extLst>
              <a:ext uri="{FF2B5EF4-FFF2-40B4-BE49-F238E27FC236}">
                <a16:creationId xmlns:a16="http://schemas.microsoft.com/office/drawing/2014/main" id="{18955445-9925-D85F-DF36-9AA238BC50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D05DEB-03A2-F8ED-9ED9-16A2AE1BC924}"/>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2477576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0FA1-45B3-A2A7-89B8-E99DAC2C40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8F5967-6946-95BA-4D35-F1244E2F43D8}"/>
              </a:ext>
            </a:extLst>
          </p:cNvPr>
          <p:cNvSpPr>
            <a:spLocks noGrp="1"/>
          </p:cNvSpPr>
          <p:nvPr>
            <p:ph type="dt" sz="half" idx="10"/>
          </p:nvPr>
        </p:nvSpPr>
        <p:spPr/>
        <p:txBody>
          <a:bodyPr/>
          <a:lstStyle/>
          <a:p>
            <a:fld id="{7F03BA8B-1434-4B6D-AC7F-8FACA0B2A2E6}" type="datetimeFigureOut">
              <a:rPr lang="en-US" smtClean="0"/>
              <a:t>4/22/2023</a:t>
            </a:fld>
            <a:endParaRPr lang="en-US"/>
          </a:p>
        </p:txBody>
      </p:sp>
      <p:sp>
        <p:nvSpPr>
          <p:cNvPr id="4" name="Footer Placeholder 3">
            <a:extLst>
              <a:ext uri="{FF2B5EF4-FFF2-40B4-BE49-F238E27FC236}">
                <a16:creationId xmlns:a16="http://schemas.microsoft.com/office/drawing/2014/main" id="{5B1EDDD7-BBE4-081F-B6D7-5302533A74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4A451-F141-6C30-1B67-C2B9D5131F2B}"/>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708471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EEE236-2D07-5494-BFD4-8A7D04253B92}"/>
              </a:ext>
            </a:extLst>
          </p:cNvPr>
          <p:cNvSpPr>
            <a:spLocks noGrp="1"/>
          </p:cNvSpPr>
          <p:nvPr>
            <p:ph type="dt" sz="half" idx="10"/>
          </p:nvPr>
        </p:nvSpPr>
        <p:spPr/>
        <p:txBody>
          <a:bodyPr/>
          <a:lstStyle/>
          <a:p>
            <a:fld id="{7F03BA8B-1434-4B6D-AC7F-8FACA0B2A2E6}" type="datetimeFigureOut">
              <a:rPr lang="en-US" smtClean="0"/>
              <a:t>4/22/2023</a:t>
            </a:fld>
            <a:endParaRPr lang="en-US"/>
          </a:p>
        </p:txBody>
      </p:sp>
      <p:sp>
        <p:nvSpPr>
          <p:cNvPr id="3" name="Footer Placeholder 2">
            <a:extLst>
              <a:ext uri="{FF2B5EF4-FFF2-40B4-BE49-F238E27FC236}">
                <a16:creationId xmlns:a16="http://schemas.microsoft.com/office/drawing/2014/main" id="{B100097C-4D12-16F0-70FC-0A4338A3E6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E98642-2910-FE64-8AB8-B076FFA2E1C1}"/>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6686412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5A4A-2C7E-C28C-B44C-E28AE2692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89FC8A-01E9-1AB7-688C-993D0B52F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9EA301-0DE9-8B1F-6967-1DFE4C58B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FE40A-02C0-7A30-3DDE-CE020C6B9711}"/>
              </a:ext>
            </a:extLst>
          </p:cNvPr>
          <p:cNvSpPr>
            <a:spLocks noGrp="1"/>
          </p:cNvSpPr>
          <p:nvPr>
            <p:ph type="dt" sz="half" idx="10"/>
          </p:nvPr>
        </p:nvSpPr>
        <p:spPr/>
        <p:txBody>
          <a:bodyPr/>
          <a:lstStyle/>
          <a:p>
            <a:fld id="{7F03BA8B-1434-4B6D-AC7F-8FACA0B2A2E6}" type="datetimeFigureOut">
              <a:rPr lang="en-US" smtClean="0"/>
              <a:t>4/22/2023</a:t>
            </a:fld>
            <a:endParaRPr lang="en-US"/>
          </a:p>
        </p:txBody>
      </p:sp>
      <p:sp>
        <p:nvSpPr>
          <p:cNvPr id="6" name="Footer Placeholder 5">
            <a:extLst>
              <a:ext uri="{FF2B5EF4-FFF2-40B4-BE49-F238E27FC236}">
                <a16:creationId xmlns:a16="http://schemas.microsoft.com/office/drawing/2014/main" id="{A54B3DC2-BB29-7590-C6F0-3CC59782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9F4862-270E-E5D8-B1F2-2DBD22F7DC86}"/>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054920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C858-9925-A988-89DB-F89317F119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3508D5-0DE7-3281-BB57-62A0E6CCA0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F28941-F8BB-8903-5FE2-274806F72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C1F85-DF0A-0B1B-9CFB-99D32185E333}"/>
              </a:ext>
            </a:extLst>
          </p:cNvPr>
          <p:cNvSpPr>
            <a:spLocks noGrp="1"/>
          </p:cNvSpPr>
          <p:nvPr>
            <p:ph type="dt" sz="half" idx="10"/>
          </p:nvPr>
        </p:nvSpPr>
        <p:spPr/>
        <p:txBody>
          <a:bodyPr/>
          <a:lstStyle/>
          <a:p>
            <a:fld id="{7F03BA8B-1434-4B6D-AC7F-8FACA0B2A2E6}" type="datetimeFigureOut">
              <a:rPr lang="en-US" smtClean="0"/>
              <a:t>4/22/2023</a:t>
            </a:fld>
            <a:endParaRPr lang="en-US"/>
          </a:p>
        </p:txBody>
      </p:sp>
      <p:sp>
        <p:nvSpPr>
          <p:cNvPr id="6" name="Footer Placeholder 5">
            <a:extLst>
              <a:ext uri="{FF2B5EF4-FFF2-40B4-BE49-F238E27FC236}">
                <a16:creationId xmlns:a16="http://schemas.microsoft.com/office/drawing/2014/main" id="{8106C80E-A5CD-6C43-2C6E-4F3D45244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A85AEC-793E-89DD-95AC-737D02E1DD34}"/>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42027112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CAD0-1036-734F-696E-C7C1E2CDE3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F029DB-745A-0C35-6D14-4B138A0CF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73D6F-05C7-C5B8-DF35-B41E316DCC10}"/>
              </a:ext>
            </a:extLst>
          </p:cNvPr>
          <p:cNvSpPr>
            <a:spLocks noGrp="1"/>
          </p:cNvSpPr>
          <p:nvPr>
            <p:ph type="dt" sz="half" idx="10"/>
          </p:nvPr>
        </p:nvSpPr>
        <p:spPr/>
        <p:txBody>
          <a:bodyPr/>
          <a:lstStyle/>
          <a:p>
            <a:fld id="{7F03BA8B-1434-4B6D-AC7F-8FACA0B2A2E6}" type="datetimeFigureOut">
              <a:rPr lang="en-US" smtClean="0"/>
              <a:t>4/22/2023</a:t>
            </a:fld>
            <a:endParaRPr lang="en-US"/>
          </a:p>
        </p:txBody>
      </p:sp>
      <p:sp>
        <p:nvSpPr>
          <p:cNvPr id="5" name="Footer Placeholder 4">
            <a:extLst>
              <a:ext uri="{FF2B5EF4-FFF2-40B4-BE49-F238E27FC236}">
                <a16:creationId xmlns:a16="http://schemas.microsoft.com/office/drawing/2014/main" id="{7E1AFB5F-5EE3-22B6-7CFF-F91F2F26B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F59E0-ACFE-CB31-B23C-9D731A11E3E1}"/>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8923730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6DD7F-36CC-65CB-E444-145D9FF6FB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EA90E4-A816-F901-09FD-BF210E238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B977E-A103-9C61-31E5-B460A6CD1283}"/>
              </a:ext>
            </a:extLst>
          </p:cNvPr>
          <p:cNvSpPr>
            <a:spLocks noGrp="1"/>
          </p:cNvSpPr>
          <p:nvPr>
            <p:ph type="dt" sz="half" idx="10"/>
          </p:nvPr>
        </p:nvSpPr>
        <p:spPr/>
        <p:txBody>
          <a:bodyPr/>
          <a:lstStyle/>
          <a:p>
            <a:fld id="{7F03BA8B-1434-4B6D-AC7F-8FACA0B2A2E6}" type="datetimeFigureOut">
              <a:rPr lang="en-US" smtClean="0"/>
              <a:t>4/22/2023</a:t>
            </a:fld>
            <a:endParaRPr lang="en-US"/>
          </a:p>
        </p:txBody>
      </p:sp>
      <p:sp>
        <p:nvSpPr>
          <p:cNvPr id="5" name="Footer Placeholder 4">
            <a:extLst>
              <a:ext uri="{FF2B5EF4-FFF2-40B4-BE49-F238E27FC236}">
                <a16:creationId xmlns:a16="http://schemas.microsoft.com/office/drawing/2014/main" id="{625D558D-BAC5-E35F-9752-6743D3B73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B0EA9-CC20-BFC9-D7C4-F5A77373525D}"/>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874294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634389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140111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473830889"/>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844865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7591115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31146124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9393306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2390166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094454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17257229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7884220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022826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9476600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367122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21948521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4/22/2023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263701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262562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094454025"/>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4/22/2023</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2.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1.png"/><Relationship Id="rId2" Type="http://schemas.openxmlformats.org/officeDocument/2006/relationships/slideLayout" Target="../slideLayouts/slideLayout30.xml"/><Relationship Id="rId16"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4/22/2023</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82" r:id="rId1"/>
    <p:sldLayoutId id="2147483705" r:id="rId2"/>
    <p:sldLayoutId id="2147483694" r:id="rId3"/>
    <p:sldLayoutId id="2147483688" r:id="rId4"/>
    <p:sldLayoutId id="2147483683" r:id="rId5"/>
    <p:sldLayoutId id="2147483690" r:id="rId6"/>
    <p:sldLayoutId id="2147483696" r:id="rId7"/>
    <p:sldLayoutId id="2147483684" r:id="rId8"/>
    <p:sldLayoutId id="2147483693" r:id="rId9"/>
    <p:sldLayoutId id="2147483692" r:id="rId10"/>
    <p:sldLayoutId id="2147483695" r:id="rId11"/>
    <p:sldLayoutId id="2147483685" r:id="rId12"/>
    <p:sldLayoutId id="2147483689" r:id="rId13"/>
    <p:sldLayoutId id="2147483691" r:id="rId14"/>
    <p:sldLayoutId id="2147483686" r:id="rId15"/>
    <p:sldLayoutId id="2147483687" r:id="rId16"/>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3840" userDrawn="1">
          <p15:clr>
            <a:srgbClr val="F26B43"/>
          </p15:clr>
        </p15:guide>
        <p15:guide id="3" orient="horz" pos="936" userDrawn="1">
          <p15:clr>
            <a:srgbClr val="F26B43"/>
          </p15:clr>
        </p15:guide>
        <p15:guide id="4" orient="horz" pos="2160" userDrawn="1">
          <p15:clr>
            <a:srgbClr val="F26B43"/>
          </p15:clr>
        </p15:guide>
        <p15:guide id="5" orient="horz" pos="984" userDrawn="1">
          <p15:clr>
            <a:srgbClr val="F26B43"/>
          </p15:clr>
        </p15:guide>
        <p15:guide id="6" orient="horz" pos="3744" userDrawn="1">
          <p15:clr>
            <a:srgbClr val="F26B43"/>
          </p15:clr>
        </p15:guide>
        <p15:guide id="7" orient="horz" pos="1128" userDrawn="1">
          <p15:clr>
            <a:srgbClr val="F26B43"/>
          </p15:clr>
        </p15:guide>
        <p15:guide id="8" pos="7440" userDrawn="1">
          <p15:clr>
            <a:srgbClr val="F26B43"/>
          </p15:clr>
        </p15:guide>
        <p15:guide id="9" pos="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58860-8DAB-0B7F-C444-EDCCCD996D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FD6D85-D028-0EB4-E1A2-9D3EB5CB6D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816F9-01B8-381A-1833-D3EC8D234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03BA8B-1434-4B6D-AC7F-8FACA0B2A2E6}" type="datetimeFigureOut">
              <a:rPr lang="en-US" smtClean="0"/>
              <a:t>4/22/2023</a:t>
            </a:fld>
            <a:endParaRPr lang="en-US"/>
          </a:p>
        </p:txBody>
      </p:sp>
      <p:sp>
        <p:nvSpPr>
          <p:cNvPr id="5" name="Footer Placeholder 4">
            <a:extLst>
              <a:ext uri="{FF2B5EF4-FFF2-40B4-BE49-F238E27FC236}">
                <a16:creationId xmlns:a16="http://schemas.microsoft.com/office/drawing/2014/main" id="{AC85FCB7-9B5C-9B44-5646-D2217E43F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EE5D4B-9EBB-E60C-9BDF-6E43AF7483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B2F86-B0C4-4A06-AE51-35F6B9C6B46D}" type="slidenum">
              <a:rPr lang="en-US" smtClean="0"/>
              <a:t>‹#›</a:t>
            </a:fld>
            <a:endParaRPr lang="en-US"/>
          </a:p>
        </p:txBody>
      </p:sp>
    </p:spTree>
    <p:extLst>
      <p:ext uri="{BB962C8B-B14F-4D97-AF65-F5344CB8AC3E}">
        <p14:creationId xmlns:p14="http://schemas.microsoft.com/office/powerpoint/2010/main" val="350028375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4/22/2023</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286468839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0722" y="0"/>
            <a:ext cx="12124158" cy="2387600"/>
          </a:xfrm>
        </p:spPr>
        <p:txBody>
          <a:bodyPr/>
          <a:lstStyle/>
          <a:p>
            <a:r>
              <a:rPr lang="en-US">
                <a:latin typeface="Arial"/>
                <a:cs typeface="Arial"/>
              </a:rPr>
              <a:t>Auto Insurance Fraud Prediction</a:t>
            </a:r>
          </a:p>
        </p:txBody>
      </p:sp>
      <p:sp>
        <p:nvSpPr>
          <p:cNvPr id="3" name="Subtitle 2"/>
          <p:cNvSpPr>
            <a:spLocks noGrp="1"/>
          </p:cNvSpPr>
          <p:nvPr>
            <p:ph type="subTitle" idx="1"/>
          </p:nvPr>
        </p:nvSpPr>
        <p:spPr>
          <a:xfrm>
            <a:off x="250722" y="2621176"/>
            <a:ext cx="9144000" cy="339517"/>
          </a:xfrm>
        </p:spPr>
        <p:txBody>
          <a:bodyPr vert="horz" lIns="0" tIns="0" rIns="0" bIns="0" rtlCol="0" anchor="t">
            <a:noAutofit/>
          </a:bodyPr>
          <a:lstStyle/>
          <a:p>
            <a:r>
              <a:rPr lang="en-US" sz="2400">
                <a:latin typeface="Arial"/>
                <a:cs typeface="Arial"/>
              </a:rPr>
              <a:t>Team 10</a:t>
            </a:r>
          </a:p>
          <a:p>
            <a:r>
              <a:rPr lang="en-US" sz="2400">
                <a:latin typeface="Arial"/>
                <a:cs typeface="Arial"/>
              </a:rPr>
              <a:t>Paige Christian, Cassie Lundberg, Yeon Kang, </a:t>
            </a:r>
            <a:r>
              <a:rPr lang="en-US" sz="2400" err="1">
                <a:latin typeface="Arial"/>
                <a:cs typeface="Arial"/>
              </a:rPr>
              <a:t>Rubaiya</a:t>
            </a:r>
            <a:r>
              <a:rPr lang="en-US" sz="2400">
                <a:latin typeface="Arial"/>
                <a:cs typeface="Arial"/>
              </a:rPr>
              <a:t> </a:t>
            </a:r>
            <a:r>
              <a:rPr lang="en-US" sz="2400" err="1">
                <a:latin typeface="Arial"/>
                <a:cs typeface="Arial"/>
              </a:rPr>
              <a:t>Masnun</a:t>
            </a:r>
            <a:endParaRPr lang="en-US" sz="2400" err="1">
              <a:cs typeface="Arial"/>
            </a:endParaRPr>
          </a:p>
          <a:p>
            <a:endParaRPr lang="en-US"/>
          </a:p>
        </p:txBody>
      </p:sp>
      <p:sp>
        <p:nvSpPr>
          <p:cNvPr id="7" name="Text Placeholder 6"/>
          <p:cNvSpPr>
            <a:spLocks noGrp="1"/>
          </p:cNvSpPr>
          <p:nvPr>
            <p:ph type="body" sz="quarter" idx="13"/>
          </p:nvPr>
        </p:nvSpPr>
        <p:spPr>
          <a:xfrm>
            <a:off x="250722" y="4285027"/>
            <a:ext cx="6453331" cy="332967"/>
          </a:xfrm>
        </p:spPr>
        <p:txBody>
          <a:bodyPr vert="horz" lIns="0" tIns="0" rIns="0" bIns="0" rtlCol="0" anchor="t">
            <a:noAutofit/>
          </a:bodyPr>
          <a:lstStyle/>
          <a:p>
            <a:pPr>
              <a:lnSpc>
                <a:spcPct val="150000"/>
              </a:lnSpc>
            </a:pPr>
            <a:r>
              <a:rPr lang="en-US">
                <a:latin typeface="Arial"/>
                <a:cs typeface="Arial"/>
              </a:rPr>
              <a:t>Spring 2023 – CSC 4780 – Fundamentals of Data Science</a:t>
            </a:r>
            <a:br>
              <a:rPr lang="en-US">
                <a:latin typeface="Arial"/>
              </a:rPr>
            </a:br>
            <a:r>
              <a:rPr lang="en-US">
                <a:latin typeface="Arial"/>
                <a:cs typeface="Arial"/>
              </a:rPr>
              <a:t>Final Project Presentation </a:t>
            </a:r>
            <a:endParaRPr lang="en-US"/>
          </a:p>
          <a:p>
            <a:r>
              <a:rPr lang="en-US">
                <a:latin typeface="Arial"/>
                <a:cs typeface="Arial"/>
              </a:rPr>
              <a:t>April 20</a:t>
            </a:r>
            <a:r>
              <a:rPr lang="en-US" baseline="30000">
                <a:latin typeface="Arial"/>
                <a:cs typeface="Arial"/>
              </a:rPr>
              <a:t>th</a:t>
            </a:r>
            <a:r>
              <a:rPr lang="en-US">
                <a:latin typeface="Arial"/>
                <a:cs typeface="Arial"/>
              </a:rPr>
              <a:t>, 2023</a:t>
            </a:r>
          </a:p>
          <a:p>
            <a:endParaRPr lang="en-US">
              <a:latin typeface="Arial"/>
              <a:cs typeface="Arial"/>
            </a:endParaRPr>
          </a:p>
          <a:p>
            <a:endParaRPr lang="en-US"/>
          </a:p>
        </p:txBody>
      </p:sp>
    </p:spTree>
    <p:extLst>
      <p:ext uri="{BB962C8B-B14F-4D97-AF65-F5344CB8AC3E}">
        <p14:creationId xmlns:p14="http://schemas.microsoft.com/office/powerpoint/2010/main" val="1929751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3372358" y="2345589"/>
            <a:ext cx="5530272" cy="2492990"/>
          </a:xfrm>
        </p:spPr>
        <p:txBody>
          <a:bodyPr/>
          <a:lstStyle/>
          <a:p>
            <a:pPr>
              <a:lnSpc>
                <a:spcPct val="100000"/>
              </a:lnSpc>
            </a:pPr>
            <a:r>
              <a:rPr lang="en-US" sz="5400">
                <a:latin typeface="Arial"/>
                <a:cs typeface="Arial"/>
              </a:rPr>
              <a:t> Analysis &amp; </a:t>
            </a:r>
            <a:br>
              <a:rPr lang="en-US" sz="5400">
                <a:latin typeface="Arial"/>
                <a:cs typeface="Arial"/>
              </a:rPr>
            </a:br>
            <a:r>
              <a:rPr lang="en-US" sz="5400">
                <a:latin typeface="Arial"/>
                <a:cs typeface="Arial"/>
              </a:rPr>
              <a:t>Feature Selection </a:t>
            </a:r>
            <a:endParaRPr lang="en-US" sz="5400" err="1">
              <a:cs typeface="Arial"/>
            </a:endParaRPr>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10</a:t>
            </a:fld>
            <a:endParaRPr lang="en-US"/>
          </a:p>
        </p:txBody>
      </p:sp>
      <p:sp>
        <p:nvSpPr>
          <p:cNvPr id="3" name="Footer Placeholder 2">
            <a:extLst>
              <a:ext uri="{FF2B5EF4-FFF2-40B4-BE49-F238E27FC236}">
                <a16:creationId xmlns:a16="http://schemas.microsoft.com/office/drawing/2014/main" id="{57940E86-DC9B-94B2-56F3-34E3CE3FC9EF}"/>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Tree>
    <p:extLst>
      <p:ext uri="{BB962C8B-B14F-4D97-AF65-F5344CB8AC3E}">
        <p14:creationId xmlns:p14="http://schemas.microsoft.com/office/powerpoint/2010/main" val="133136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7350-5AE6-0609-3DBF-502AED475789}"/>
              </a:ext>
            </a:extLst>
          </p:cNvPr>
          <p:cNvSpPr>
            <a:spLocks noGrp="1"/>
          </p:cNvSpPr>
          <p:nvPr>
            <p:ph type="title"/>
          </p:nvPr>
        </p:nvSpPr>
        <p:spPr/>
        <p:txBody>
          <a:bodyPr/>
          <a:lstStyle/>
          <a:p>
            <a:r>
              <a:rPr lang="en-US">
                <a:latin typeface="Arial"/>
                <a:cs typeface="Arial"/>
              </a:rPr>
              <a:t>Identifying and removing outliers</a:t>
            </a:r>
            <a:endParaRPr lang="en-US">
              <a:latin typeface="Arial"/>
            </a:endParaRPr>
          </a:p>
        </p:txBody>
      </p:sp>
      <p:sp>
        <p:nvSpPr>
          <p:cNvPr id="3" name="Footer Placeholder 2">
            <a:extLst>
              <a:ext uri="{FF2B5EF4-FFF2-40B4-BE49-F238E27FC236}">
                <a16:creationId xmlns:a16="http://schemas.microsoft.com/office/drawing/2014/main" id="{C04A7AF3-1C05-8C02-822F-87D4D73768AD}"/>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4" name="Slide Number Placeholder 3">
            <a:extLst>
              <a:ext uri="{FF2B5EF4-FFF2-40B4-BE49-F238E27FC236}">
                <a16:creationId xmlns:a16="http://schemas.microsoft.com/office/drawing/2014/main" id="{B6278C85-F5A1-066A-9544-6A0D171531FB}"/>
              </a:ext>
            </a:extLst>
          </p:cNvPr>
          <p:cNvSpPr>
            <a:spLocks noGrp="1"/>
          </p:cNvSpPr>
          <p:nvPr>
            <p:ph type="sldNum" sz="quarter" idx="12"/>
          </p:nvPr>
        </p:nvSpPr>
        <p:spPr/>
        <p:txBody>
          <a:bodyPr/>
          <a:lstStyle/>
          <a:p>
            <a:r>
              <a:rPr lang="en-US">
                <a:latin typeface="Arial"/>
                <a:cs typeface="Arial"/>
              </a:rPr>
              <a:t>10</a:t>
            </a:r>
            <a:endParaRPr lang="en-US">
              <a:cs typeface="Arial"/>
            </a:endParaRPr>
          </a:p>
        </p:txBody>
      </p:sp>
      <p:sp>
        <p:nvSpPr>
          <p:cNvPr id="6" name="Title 1">
            <a:extLst>
              <a:ext uri="{FF2B5EF4-FFF2-40B4-BE49-F238E27FC236}">
                <a16:creationId xmlns:a16="http://schemas.microsoft.com/office/drawing/2014/main" id="{44AA5DEE-68D4-E829-4F25-56BA43EC31A1}"/>
              </a:ext>
            </a:extLst>
          </p:cNvPr>
          <p:cNvSpPr txBox="1">
            <a:spLocks/>
          </p:cNvSpPr>
          <p:nvPr/>
        </p:nvSpPr>
        <p:spPr>
          <a:xfrm>
            <a:off x="381000" y="859536"/>
            <a:ext cx="11430000" cy="4985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3600" b="1" i="0" kern="1200">
                <a:solidFill>
                  <a:schemeClr val="tx2"/>
                </a:solidFill>
                <a:latin typeface="Arial" panose="020B0604020202020204" pitchFamily="34" charset="0"/>
                <a:ea typeface="+mj-ea"/>
                <a:cs typeface="+mj-cs"/>
              </a:defRPr>
            </a:lvl1pPr>
          </a:lstStyle>
          <a:p>
            <a:endParaRPr lang="en-US">
              <a:cs typeface="Arial"/>
            </a:endParaRPr>
          </a:p>
        </p:txBody>
      </p:sp>
      <p:pic>
        <p:nvPicPr>
          <p:cNvPr id="8" name="Picture 7" descr="Chart, box and whisker chart&#10;&#10;Description automatically generated">
            <a:extLst>
              <a:ext uri="{FF2B5EF4-FFF2-40B4-BE49-F238E27FC236}">
                <a16:creationId xmlns:a16="http://schemas.microsoft.com/office/drawing/2014/main" id="{2E404A3C-9353-DD16-C8AD-82437C354B65}"/>
              </a:ext>
            </a:extLst>
          </p:cNvPr>
          <p:cNvPicPr>
            <a:picLocks noChangeAspect="1"/>
          </p:cNvPicPr>
          <p:nvPr/>
        </p:nvPicPr>
        <p:blipFill>
          <a:blip r:embed="rId2"/>
          <a:stretch>
            <a:fillRect/>
          </a:stretch>
        </p:blipFill>
        <p:spPr>
          <a:xfrm>
            <a:off x="452694" y="1720071"/>
            <a:ext cx="2504264" cy="2044610"/>
          </a:xfrm>
          <a:prstGeom prst="rect">
            <a:avLst/>
          </a:prstGeom>
        </p:spPr>
      </p:pic>
      <p:sp>
        <p:nvSpPr>
          <p:cNvPr id="12" name="Footer Placeholder 4">
            <a:extLst>
              <a:ext uri="{FF2B5EF4-FFF2-40B4-BE49-F238E27FC236}">
                <a16:creationId xmlns:a16="http://schemas.microsoft.com/office/drawing/2014/main" id="{6A03C81C-D630-B0F9-1AB9-35F66E30E512}"/>
              </a:ext>
            </a:extLst>
          </p:cNvPr>
          <p:cNvSpPr txBox="1">
            <a:spLocks/>
          </p:cNvSpPr>
          <p:nvPr/>
        </p:nvSpPr>
        <p:spPr>
          <a:xfrm>
            <a:off x="4191000" y="756658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The analysis and results are based on synthetically generated data. This is NOT a reflection of Truist's data.​</a:t>
            </a:r>
          </a:p>
        </p:txBody>
      </p:sp>
      <p:sp>
        <p:nvSpPr>
          <p:cNvPr id="14" name="Slide Number Placeholder 5">
            <a:extLst>
              <a:ext uri="{FF2B5EF4-FFF2-40B4-BE49-F238E27FC236}">
                <a16:creationId xmlns:a16="http://schemas.microsoft.com/office/drawing/2014/main" id="{24FFE9E7-DD74-6241-9837-BB88D8A42DA1}"/>
              </a:ext>
            </a:extLst>
          </p:cNvPr>
          <p:cNvSpPr txBox="1">
            <a:spLocks/>
          </p:cNvSpPr>
          <p:nvPr/>
        </p:nvSpPr>
        <p:spPr>
          <a:xfrm>
            <a:off x="4876800" y="6508750"/>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i="0" kern="120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Arial"/>
            </a:endParaRPr>
          </a:p>
        </p:txBody>
      </p:sp>
      <p:pic>
        <p:nvPicPr>
          <p:cNvPr id="16" name="Picture 9" descr="Chart, box and whisker chart&#10;&#10;Description automatically generated">
            <a:extLst>
              <a:ext uri="{FF2B5EF4-FFF2-40B4-BE49-F238E27FC236}">
                <a16:creationId xmlns:a16="http://schemas.microsoft.com/office/drawing/2014/main" id="{AC1D743B-C823-4FB6-AA79-59B49C123140}"/>
              </a:ext>
            </a:extLst>
          </p:cNvPr>
          <p:cNvPicPr>
            <a:picLocks noChangeAspect="1"/>
          </p:cNvPicPr>
          <p:nvPr/>
        </p:nvPicPr>
        <p:blipFill>
          <a:blip r:embed="rId3"/>
          <a:stretch>
            <a:fillRect/>
          </a:stretch>
        </p:blipFill>
        <p:spPr>
          <a:xfrm>
            <a:off x="384234" y="3887239"/>
            <a:ext cx="2560207" cy="2289507"/>
          </a:xfrm>
          <a:prstGeom prst="rect">
            <a:avLst/>
          </a:prstGeom>
        </p:spPr>
      </p:pic>
      <p:pic>
        <p:nvPicPr>
          <p:cNvPr id="18" name="Picture 10" descr="Chart, histogram&#10;&#10;Description automatically generated">
            <a:extLst>
              <a:ext uri="{FF2B5EF4-FFF2-40B4-BE49-F238E27FC236}">
                <a16:creationId xmlns:a16="http://schemas.microsoft.com/office/drawing/2014/main" id="{18D0E646-E331-37C2-06C4-53BAF5834C85}"/>
              </a:ext>
            </a:extLst>
          </p:cNvPr>
          <p:cNvPicPr>
            <a:picLocks noChangeAspect="1"/>
          </p:cNvPicPr>
          <p:nvPr/>
        </p:nvPicPr>
        <p:blipFill>
          <a:blip r:embed="rId4"/>
          <a:stretch>
            <a:fillRect/>
          </a:stretch>
        </p:blipFill>
        <p:spPr>
          <a:xfrm>
            <a:off x="3312330" y="1717063"/>
            <a:ext cx="2623119" cy="2047355"/>
          </a:xfrm>
          <a:prstGeom prst="rect">
            <a:avLst/>
          </a:prstGeom>
        </p:spPr>
      </p:pic>
      <p:pic>
        <p:nvPicPr>
          <p:cNvPr id="22" name="Picture 12" descr="Chart, histogram&#10;&#10;Description automatically generated">
            <a:extLst>
              <a:ext uri="{FF2B5EF4-FFF2-40B4-BE49-F238E27FC236}">
                <a16:creationId xmlns:a16="http://schemas.microsoft.com/office/drawing/2014/main" id="{6F7FDB2C-C14B-9D43-8DEC-11BAB54971DF}"/>
              </a:ext>
            </a:extLst>
          </p:cNvPr>
          <p:cNvPicPr>
            <a:picLocks noChangeAspect="1"/>
          </p:cNvPicPr>
          <p:nvPr/>
        </p:nvPicPr>
        <p:blipFill>
          <a:blip r:embed="rId5"/>
          <a:stretch>
            <a:fillRect/>
          </a:stretch>
        </p:blipFill>
        <p:spPr>
          <a:xfrm>
            <a:off x="3309213" y="3932087"/>
            <a:ext cx="2609367" cy="2299924"/>
          </a:xfrm>
          <a:prstGeom prst="rect">
            <a:avLst/>
          </a:prstGeom>
        </p:spPr>
      </p:pic>
      <p:sp>
        <p:nvSpPr>
          <p:cNvPr id="23" name="TextBox 22">
            <a:extLst>
              <a:ext uri="{FF2B5EF4-FFF2-40B4-BE49-F238E27FC236}">
                <a16:creationId xmlns:a16="http://schemas.microsoft.com/office/drawing/2014/main" id="{8641740E-CAD3-BAC2-EF08-C13BB7FF144F}"/>
              </a:ext>
            </a:extLst>
          </p:cNvPr>
          <p:cNvSpPr txBox="1"/>
          <p:nvPr/>
        </p:nvSpPr>
        <p:spPr>
          <a:xfrm>
            <a:off x="6306669" y="2849708"/>
            <a:ext cx="5618357" cy="152349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spcBef>
                <a:spcPts val="1800"/>
              </a:spcBef>
              <a:buFont typeface="Arial,Sans-Serif"/>
              <a:buChar char="•"/>
            </a:pPr>
            <a:r>
              <a:rPr lang="en-US" sz="2000" b="1" dirty="0">
                <a:solidFill>
                  <a:srgbClr val="C60C30"/>
                </a:solidFill>
                <a:latin typeface="Arial"/>
                <a:cs typeface="Arial"/>
              </a:rPr>
              <a:t>Identified outliers: property claims, policy annual premium and total claim amount </a:t>
            </a:r>
            <a:endParaRPr lang="en-US" sz="2000" dirty="0">
              <a:solidFill>
                <a:srgbClr val="C60C30"/>
              </a:solidFill>
              <a:latin typeface="Arial"/>
              <a:cs typeface="Arial"/>
            </a:endParaRPr>
          </a:p>
          <a:p>
            <a:pPr marL="285750" indent="-285750">
              <a:buFont typeface="Arial"/>
              <a:buChar char="•"/>
            </a:pPr>
            <a:endParaRPr lang="en-US">
              <a:solidFill>
                <a:srgbClr val="404041"/>
              </a:solidFill>
              <a:latin typeface="Sofia Pro Medium" panose="020B0000000000000000" pitchFamily="34" charset="0"/>
              <a:cs typeface="Arial"/>
            </a:endParaRPr>
          </a:p>
          <a:p>
            <a:pPr marL="342900" indent="-342900">
              <a:spcBef>
                <a:spcPts val="1800"/>
              </a:spcBef>
              <a:buFont typeface="Arial,Sans-Serif"/>
              <a:buChar char="•"/>
            </a:pPr>
            <a:r>
              <a:rPr lang="en-US" sz="2000" b="1" dirty="0">
                <a:solidFill>
                  <a:srgbClr val="C60C30"/>
                </a:solidFill>
                <a:latin typeface="Arial"/>
                <a:cs typeface="Arial"/>
              </a:rPr>
              <a:t>Interquartile range clamp transformation </a:t>
            </a:r>
          </a:p>
        </p:txBody>
      </p:sp>
    </p:spTree>
    <p:extLst>
      <p:ext uri="{BB962C8B-B14F-4D97-AF65-F5344CB8AC3E}">
        <p14:creationId xmlns:p14="http://schemas.microsoft.com/office/powerpoint/2010/main" val="1964489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2D14E-3ACE-8734-0155-504B6A9434B0}"/>
              </a:ext>
            </a:extLst>
          </p:cNvPr>
          <p:cNvSpPr>
            <a:spLocks noGrp="1"/>
          </p:cNvSpPr>
          <p:nvPr>
            <p:ph type="title"/>
          </p:nvPr>
        </p:nvSpPr>
        <p:spPr>
          <a:xfrm>
            <a:off x="381000" y="347157"/>
            <a:ext cx="11430000" cy="498598"/>
          </a:xfrm>
        </p:spPr>
        <p:txBody>
          <a:bodyPr/>
          <a:lstStyle/>
          <a:p>
            <a:r>
              <a:rPr lang="en-US" dirty="0">
                <a:latin typeface="Arial"/>
                <a:cs typeface="Arial"/>
              </a:rPr>
              <a:t>Heatmap: Continuous variable (Pearson's r)</a:t>
            </a:r>
            <a:endParaRPr lang="en-US" dirty="0">
              <a:latin typeface="Arial"/>
            </a:endParaRPr>
          </a:p>
        </p:txBody>
      </p:sp>
      <p:sp>
        <p:nvSpPr>
          <p:cNvPr id="5" name="Slide Number Placeholder 4">
            <a:extLst>
              <a:ext uri="{FF2B5EF4-FFF2-40B4-BE49-F238E27FC236}">
                <a16:creationId xmlns:a16="http://schemas.microsoft.com/office/drawing/2014/main" id="{DF8BAEE3-805F-3727-8DC9-2F9B3C43B711}"/>
              </a:ext>
            </a:extLst>
          </p:cNvPr>
          <p:cNvSpPr>
            <a:spLocks noGrp="1"/>
          </p:cNvSpPr>
          <p:nvPr>
            <p:ph type="sldNum" sz="quarter" idx="12"/>
          </p:nvPr>
        </p:nvSpPr>
        <p:spPr/>
        <p:txBody>
          <a:bodyPr/>
          <a:lstStyle/>
          <a:p>
            <a:fld id="{FB12CDF8-32CE-4E9C-B71D-397F5A61EE24}" type="slidenum">
              <a:rPr lang="en-US" smtClean="0"/>
              <a:t>12</a:t>
            </a:fld>
            <a:endParaRPr lang="en-US"/>
          </a:p>
        </p:txBody>
      </p:sp>
      <p:sp>
        <p:nvSpPr>
          <p:cNvPr id="12" name="Content Placeholder 11">
            <a:extLst>
              <a:ext uri="{FF2B5EF4-FFF2-40B4-BE49-F238E27FC236}">
                <a16:creationId xmlns:a16="http://schemas.microsoft.com/office/drawing/2014/main" id="{5FFB1AD5-D517-8BD5-C71C-86980917E81C}"/>
              </a:ext>
            </a:extLst>
          </p:cNvPr>
          <p:cNvSpPr>
            <a:spLocks noGrp="1"/>
          </p:cNvSpPr>
          <p:nvPr>
            <p:ph sz="half" idx="2"/>
          </p:nvPr>
        </p:nvSpPr>
        <p:spPr>
          <a:xfrm>
            <a:off x="6525887" y="1542729"/>
            <a:ext cx="5542991" cy="4365962"/>
          </a:xfrm>
        </p:spPr>
        <p:txBody>
          <a:bodyPr vert="horz" lIns="0" tIns="0" rIns="0" bIns="0" rtlCol="0" anchor="t">
            <a:noAutofit/>
          </a:bodyPr>
          <a:lstStyle/>
          <a:p>
            <a:pPr marL="342900" indent="-342900">
              <a:buChar char="•"/>
            </a:pPr>
            <a:r>
              <a:rPr lang="en-US" dirty="0">
                <a:latin typeface="Arial"/>
                <a:cs typeface="Arial"/>
              </a:rPr>
              <a:t>Pearson's correlation</a:t>
            </a:r>
            <a:endParaRPr lang="en-US" dirty="0">
              <a:cs typeface="Arial" panose="020B0604020202020204" pitchFamily="34" charset="0"/>
            </a:endParaRPr>
          </a:p>
          <a:p>
            <a:pPr marL="342900" indent="-342900">
              <a:buChar char="•"/>
            </a:pPr>
            <a:r>
              <a:rPr lang="en-US" dirty="0">
                <a:latin typeface="Arial"/>
                <a:cs typeface="Arial"/>
              </a:rPr>
              <a:t>Scale of –1 to 1 </a:t>
            </a:r>
            <a:endParaRPr lang="en-US" dirty="0">
              <a:cs typeface="Arial" panose="020B0604020202020204" pitchFamily="34" charset="0"/>
            </a:endParaRPr>
          </a:p>
          <a:p>
            <a:pPr marL="342900" indent="-342900">
              <a:buChar char="•"/>
            </a:pPr>
            <a:r>
              <a:rPr lang="en-US" dirty="0">
                <a:latin typeface="Arial"/>
                <a:cs typeface="Arial"/>
              </a:rPr>
              <a:t>Highly correlated features removed: </a:t>
            </a:r>
          </a:p>
          <a:p>
            <a:pPr marL="690245" lvl="2" indent="-233045">
              <a:buFont typeface="Courier New" pitchFamily="2" charset="0"/>
              <a:buChar char="o"/>
            </a:pPr>
            <a:r>
              <a:rPr lang="en-US" sz="1800" dirty="0">
                <a:solidFill>
                  <a:schemeClr val="accent2"/>
                </a:solidFill>
                <a:latin typeface="Arial"/>
                <a:cs typeface="Arial"/>
              </a:rPr>
              <a:t>Age and months as customer</a:t>
            </a:r>
            <a:endParaRPr lang="en-US" sz="1800" dirty="0">
              <a:solidFill>
                <a:schemeClr val="accent2"/>
              </a:solidFill>
              <a:cs typeface="Arial"/>
            </a:endParaRPr>
          </a:p>
          <a:p>
            <a:pPr marL="1147445" lvl="3" indent="-233045">
              <a:buFont typeface="Courier New" pitchFamily="2" charset="0"/>
              <a:buChar char="o"/>
            </a:pPr>
            <a:r>
              <a:rPr lang="en-US" sz="1800" dirty="0">
                <a:solidFill>
                  <a:schemeClr val="accent2"/>
                </a:solidFill>
                <a:latin typeface="Arial"/>
                <a:cs typeface="Arial"/>
              </a:rPr>
              <a:t>Removed 'age' as 'months as customer' related more to the business</a:t>
            </a:r>
            <a:endParaRPr lang="en-US"/>
          </a:p>
          <a:p>
            <a:pPr marL="690245" lvl="2" indent="-233045">
              <a:buFont typeface="Courier New" pitchFamily="2" charset="0"/>
              <a:buChar char="o"/>
            </a:pPr>
            <a:r>
              <a:rPr lang="en-US" sz="1800" dirty="0">
                <a:solidFill>
                  <a:schemeClr val="accent2"/>
                </a:solidFill>
                <a:latin typeface="Arial"/>
                <a:cs typeface="Arial"/>
              </a:rPr>
              <a:t>Total claim amount with injury claim, property claim, and vehicle claim</a:t>
            </a:r>
          </a:p>
          <a:p>
            <a:pPr marL="1147445" lvl="3" indent="-233045">
              <a:buFont typeface="Courier New" pitchFamily="2" charset="0"/>
              <a:buChar char="o"/>
            </a:pPr>
            <a:r>
              <a:rPr lang="en-US" sz="1800" dirty="0">
                <a:solidFill>
                  <a:schemeClr val="accent2"/>
                </a:solidFill>
                <a:latin typeface="Arial"/>
                <a:cs typeface="Arial"/>
              </a:rPr>
              <a:t>Removed 'total claim amount' since it is the sum of all the claims</a:t>
            </a:r>
          </a:p>
          <a:p>
            <a:pPr marL="690245" lvl="2" indent="-233045">
              <a:buFont typeface="Courier New" pitchFamily="2" charset="0"/>
              <a:buChar char="o"/>
            </a:pPr>
            <a:endParaRPr lang="en-US" sz="1800">
              <a:solidFill>
                <a:srgbClr val="C60C30"/>
              </a:solidFill>
              <a:latin typeface="Arial"/>
              <a:cs typeface="Arial"/>
            </a:endParaRPr>
          </a:p>
          <a:p>
            <a:pPr marL="690245" lvl="2" indent="-233045">
              <a:buFont typeface="Courier New" pitchFamily="2" charset="0"/>
              <a:buChar char="o"/>
            </a:pPr>
            <a:endParaRPr lang="en-US" sz="1800">
              <a:solidFill>
                <a:srgbClr val="C60C30"/>
              </a:solidFill>
              <a:latin typeface="Arial"/>
              <a:cs typeface="Arial"/>
            </a:endParaRPr>
          </a:p>
          <a:p>
            <a:pPr marL="690245" lvl="2" indent="-233045">
              <a:buFont typeface="Courier New" pitchFamily="2" charset="0"/>
              <a:buChar char="o"/>
            </a:pPr>
            <a:endParaRPr lang="en-US">
              <a:solidFill>
                <a:srgbClr val="404041"/>
              </a:solidFill>
              <a:latin typeface="Arial"/>
              <a:cs typeface="Arial"/>
            </a:endParaRPr>
          </a:p>
          <a:p>
            <a:pPr marL="342900" indent="-342900">
              <a:buChar char="•"/>
            </a:pPr>
            <a:endParaRPr lang="en-US">
              <a:latin typeface="Arial"/>
              <a:cs typeface="Arial"/>
            </a:endParaRPr>
          </a:p>
          <a:p>
            <a:endParaRPr lang="en-US">
              <a:latin typeface="Arial"/>
              <a:cs typeface="Arial"/>
            </a:endParaRPr>
          </a:p>
          <a:p>
            <a:pPr marL="342900" indent="-342900">
              <a:buChar char="•"/>
            </a:pPr>
            <a:endParaRPr lang="en-US">
              <a:latin typeface="Arial"/>
              <a:cs typeface="Arial"/>
            </a:endParaRPr>
          </a:p>
        </p:txBody>
      </p:sp>
      <p:pic>
        <p:nvPicPr>
          <p:cNvPr id="6" name="Picture 6">
            <a:extLst>
              <a:ext uri="{FF2B5EF4-FFF2-40B4-BE49-F238E27FC236}">
                <a16:creationId xmlns:a16="http://schemas.microsoft.com/office/drawing/2014/main" id="{F43B2978-5559-24B8-FE16-1EA87416B671}"/>
              </a:ext>
            </a:extLst>
          </p:cNvPr>
          <p:cNvPicPr>
            <a:picLocks noGrp="1" noChangeAspect="1"/>
          </p:cNvPicPr>
          <p:nvPr>
            <p:ph sz="half" idx="1"/>
          </p:nvPr>
        </p:nvPicPr>
        <p:blipFill>
          <a:blip r:embed="rId2"/>
          <a:stretch>
            <a:fillRect/>
          </a:stretch>
        </p:blipFill>
        <p:spPr>
          <a:xfrm>
            <a:off x="390708" y="890300"/>
            <a:ext cx="5926836" cy="5041010"/>
          </a:xfrm>
        </p:spPr>
      </p:pic>
    </p:spTree>
    <p:extLst>
      <p:ext uri="{BB962C8B-B14F-4D97-AF65-F5344CB8AC3E}">
        <p14:creationId xmlns:p14="http://schemas.microsoft.com/office/powerpoint/2010/main" val="3839861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2D14E-3ACE-8734-0155-504B6A9434B0}"/>
              </a:ext>
            </a:extLst>
          </p:cNvPr>
          <p:cNvSpPr>
            <a:spLocks noGrp="1"/>
          </p:cNvSpPr>
          <p:nvPr>
            <p:ph type="title"/>
          </p:nvPr>
        </p:nvSpPr>
        <p:spPr>
          <a:xfrm>
            <a:off x="381000" y="347157"/>
            <a:ext cx="11430000" cy="498598"/>
          </a:xfrm>
        </p:spPr>
        <p:txBody>
          <a:bodyPr/>
          <a:lstStyle/>
          <a:p>
            <a:r>
              <a:rPr lang="en-US" dirty="0">
                <a:latin typeface="Arial"/>
                <a:cs typeface="Arial"/>
              </a:rPr>
              <a:t>Heatmap: Categorical variable (</a:t>
            </a:r>
            <a:r>
              <a:rPr lang="en-US">
                <a:latin typeface="Arial"/>
                <a:cs typeface="Arial"/>
              </a:rPr>
              <a:t>Chi-Squared</a:t>
            </a:r>
            <a:r>
              <a:rPr lang="en-US" dirty="0">
                <a:latin typeface="Arial"/>
                <a:cs typeface="Arial"/>
              </a:rPr>
              <a:t> test)</a:t>
            </a:r>
            <a:endParaRPr lang="en-US" dirty="0">
              <a:latin typeface="Arial"/>
            </a:endParaRPr>
          </a:p>
        </p:txBody>
      </p:sp>
      <p:sp>
        <p:nvSpPr>
          <p:cNvPr id="5" name="Slide Number Placeholder 4">
            <a:extLst>
              <a:ext uri="{FF2B5EF4-FFF2-40B4-BE49-F238E27FC236}">
                <a16:creationId xmlns:a16="http://schemas.microsoft.com/office/drawing/2014/main" id="{DF8BAEE3-805F-3727-8DC9-2F9B3C43B711}"/>
              </a:ext>
            </a:extLst>
          </p:cNvPr>
          <p:cNvSpPr>
            <a:spLocks noGrp="1"/>
          </p:cNvSpPr>
          <p:nvPr>
            <p:ph type="sldNum" sz="quarter" idx="12"/>
          </p:nvPr>
        </p:nvSpPr>
        <p:spPr/>
        <p:txBody>
          <a:bodyPr/>
          <a:lstStyle/>
          <a:p>
            <a:fld id="{FB12CDF8-32CE-4E9C-B71D-397F5A61EE24}" type="slidenum">
              <a:rPr lang="en-US" smtClean="0"/>
              <a:t>13</a:t>
            </a:fld>
            <a:endParaRPr lang="en-US"/>
          </a:p>
        </p:txBody>
      </p:sp>
      <p:sp>
        <p:nvSpPr>
          <p:cNvPr id="12" name="Content Placeholder 11">
            <a:extLst>
              <a:ext uri="{FF2B5EF4-FFF2-40B4-BE49-F238E27FC236}">
                <a16:creationId xmlns:a16="http://schemas.microsoft.com/office/drawing/2014/main" id="{5FFB1AD5-D517-8BD5-C71C-86980917E81C}"/>
              </a:ext>
            </a:extLst>
          </p:cNvPr>
          <p:cNvSpPr>
            <a:spLocks noGrp="1"/>
          </p:cNvSpPr>
          <p:nvPr>
            <p:ph sz="half" idx="2"/>
          </p:nvPr>
        </p:nvSpPr>
        <p:spPr>
          <a:xfrm>
            <a:off x="6525887" y="1542729"/>
            <a:ext cx="5542991" cy="4365962"/>
          </a:xfrm>
        </p:spPr>
        <p:txBody>
          <a:bodyPr vert="horz" lIns="0" tIns="0" rIns="0" bIns="0" rtlCol="0" anchor="t">
            <a:noAutofit/>
          </a:bodyPr>
          <a:lstStyle/>
          <a:p>
            <a:endParaRPr lang="en-US" dirty="0">
              <a:solidFill>
                <a:srgbClr val="C60C30"/>
              </a:solidFill>
              <a:latin typeface="Arial"/>
              <a:cs typeface="Arial"/>
            </a:endParaRPr>
          </a:p>
          <a:p>
            <a:endParaRPr lang="en-US" dirty="0">
              <a:latin typeface="Arial"/>
              <a:cs typeface="Arial"/>
            </a:endParaRPr>
          </a:p>
        </p:txBody>
      </p:sp>
      <p:sp>
        <p:nvSpPr>
          <p:cNvPr id="9" name="Content Placeholder 11">
            <a:extLst>
              <a:ext uri="{FF2B5EF4-FFF2-40B4-BE49-F238E27FC236}">
                <a16:creationId xmlns:a16="http://schemas.microsoft.com/office/drawing/2014/main" id="{66AE5604-D843-0DCB-63E7-8C39ECB34799}"/>
              </a:ext>
            </a:extLst>
          </p:cNvPr>
          <p:cNvSpPr txBox="1">
            <a:spLocks/>
          </p:cNvSpPr>
          <p:nvPr/>
        </p:nvSpPr>
        <p:spPr>
          <a:xfrm>
            <a:off x="6905897" y="1262574"/>
            <a:ext cx="4969017" cy="4356066"/>
          </a:xfrm>
          <a:prstGeom prst="rect">
            <a:avLst/>
          </a:prstGeom>
        </p:spPr>
        <p:txBody>
          <a:bodyPr vert="horz" lIns="0" tIns="0" rIns="0" bIns="0" rtlCol="0" anchor="t">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Arial" panose="020B0604020202020204" pitchFamily="34" charset="0"/>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latin typeface="Arial"/>
                <a:cs typeface="Arial"/>
              </a:rPr>
              <a:t>P-value</a:t>
            </a:r>
            <a:r>
              <a:rPr lang="en-US">
                <a:latin typeface="Arial"/>
                <a:cs typeface="Arial"/>
              </a:rPr>
              <a:t> </a:t>
            </a:r>
            <a:endParaRPr lang="en-US" dirty="0">
              <a:cs typeface="Arial"/>
            </a:endParaRPr>
          </a:p>
          <a:p>
            <a:pPr marL="342900" indent="-342900">
              <a:buFont typeface="Arial" panose="020B0604020202020204" pitchFamily="34" charset="0"/>
              <a:buChar char="•"/>
            </a:pPr>
            <a:r>
              <a:rPr lang="en-US" dirty="0">
                <a:latin typeface="Arial"/>
                <a:cs typeface="Arial"/>
              </a:rPr>
              <a:t>Significance level = 0.05</a:t>
            </a:r>
          </a:p>
          <a:p>
            <a:pPr marL="342900" indent="-342900">
              <a:buFont typeface="Arial,Sans-Serif" panose="020B0604020202020204" pitchFamily="34" charset="0"/>
              <a:buChar char="•"/>
            </a:pPr>
            <a:r>
              <a:rPr lang="en-US">
                <a:latin typeface="Arial"/>
                <a:cs typeface="Arial"/>
              </a:rPr>
              <a:t>P &lt;0.05</a:t>
            </a:r>
          </a:p>
          <a:p>
            <a:pPr marL="690245" lvl="2" indent="-233045">
              <a:buFont typeface="Courier New,monospace" panose="020B0604020202020204" pitchFamily="34" charset="0"/>
              <a:buChar char="o"/>
            </a:pPr>
            <a:r>
              <a:rPr lang="en-US" sz="1800">
                <a:solidFill>
                  <a:schemeClr val="accent2"/>
                </a:solidFill>
                <a:latin typeface="Arial"/>
                <a:cs typeface="Arial"/>
              </a:rPr>
              <a:t>Incident type, collision type, incident severity and authorities contacted</a:t>
            </a:r>
          </a:p>
          <a:p>
            <a:pPr marL="342900" indent="-342900">
              <a:buFont typeface="Arial" panose="020B0604020202020204" pitchFamily="34" charset="0"/>
              <a:buChar char="•"/>
            </a:pPr>
            <a:r>
              <a:rPr lang="en-US" dirty="0">
                <a:latin typeface="Arial"/>
                <a:cs typeface="Arial"/>
              </a:rPr>
              <a:t>"2" indicates variables where the expected frequency is less than 20%</a:t>
            </a:r>
            <a:r>
              <a:rPr lang="en-US" b="0" dirty="0">
                <a:latin typeface="Arial"/>
                <a:cs typeface="Arial"/>
              </a:rPr>
              <a:t> </a:t>
            </a:r>
          </a:p>
          <a:p>
            <a:pPr marL="690245" lvl="2" indent="-233045">
              <a:buFont typeface="Courier New,monospace" panose="020B0604020202020204" pitchFamily="34" charset="0"/>
              <a:buChar char="o"/>
            </a:pPr>
            <a:r>
              <a:rPr lang="en-US" sz="1800">
                <a:solidFill>
                  <a:schemeClr val="accent2"/>
                </a:solidFill>
                <a:latin typeface="Arial"/>
                <a:cs typeface="Arial"/>
              </a:rPr>
              <a:t>High cardinality</a:t>
            </a:r>
            <a:endParaRPr lang="en-US" sz="1800">
              <a:solidFill>
                <a:schemeClr val="accent2"/>
              </a:solidFill>
            </a:endParaRPr>
          </a:p>
          <a:p>
            <a:pPr marL="690245" lvl="2" indent="-233045">
              <a:buFont typeface="Courier New,monospace" panose="020B0604020202020204" pitchFamily="34" charset="0"/>
              <a:buChar char="o"/>
            </a:pPr>
            <a:r>
              <a:rPr lang="en-US" sz="1800">
                <a:solidFill>
                  <a:schemeClr val="accent2"/>
                </a:solidFill>
                <a:latin typeface="Arial"/>
                <a:cs typeface="Arial"/>
              </a:rPr>
              <a:t>Not provide sufficient information </a:t>
            </a:r>
          </a:p>
          <a:p>
            <a:pPr marL="690245" lvl="2" indent="-233045">
              <a:buFont typeface="Courier New,monospace" panose="020B0604020202020204" pitchFamily="34" charset="0"/>
              <a:buChar char="o"/>
            </a:pPr>
            <a:r>
              <a:rPr lang="en-US" sz="1800" i="1">
                <a:solidFill>
                  <a:schemeClr val="accent2"/>
                </a:solidFill>
                <a:latin typeface="Arial"/>
                <a:cs typeface="Arial"/>
              </a:rPr>
              <a:t>Removed 'policy number', 'Insured zip' and 'incident location'</a:t>
            </a:r>
          </a:p>
          <a:p>
            <a:pPr indent="0">
              <a:buFont typeface="Arial" panose="020B0604020202020204" pitchFamily="34" charset="0"/>
              <a:buNone/>
            </a:pPr>
            <a:endParaRPr lang="en-US">
              <a:solidFill>
                <a:schemeClr val="accent2"/>
              </a:solidFill>
            </a:endParaRPr>
          </a:p>
          <a:p>
            <a:endParaRPr lang="en-US">
              <a:solidFill>
                <a:srgbClr val="C60C30"/>
              </a:solidFill>
              <a:cs typeface="Arial"/>
            </a:endParaRPr>
          </a:p>
          <a:p>
            <a:pPr marL="690245" lvl="2" indent="-233045">
              <a:buFont typeface="Courier New" pitchFamily="2" charset="0"/>
              <a:buChar char="o"/>
            </a:pPr>
            <a:endParaRPr lang="en-US" i="0">
              <a:solidFill>
                <a:srgbClr val="404041"/>
              </a:solidFill>
              <a:cs typeface="Arial"/>
            </a:endParaRPr>
          </a:p>
          <a:p>
            <a:pPr marL="690245" lvl="2" indent="-233045">
              <a:buFont typeface="Courier New" pitchFamily="2" charset="0"/>
              <a:buChar char="o"/>
            </a:pPr>
            <a:endParaRPr lang="en-US" sz="1800">
              <a:solidFill>
                <a:srgbClr val="C60C30"/>
              </a:solidFill>
              <a:cs typeface="Arial"/>
            </a:endParaRPr>
          </a:p>
          <a:p>
            <a:pPr marL="690245" lvl="2" indent="-233045">
              <a:buFont typeface="Courier New" pitchFamily="2" charset="0"/>
              <a:buChar char="o"/>
            </a:pPr>
            <a:endParaRPr lang="en-US">
              <a:solidFill>
                <a:srgbClr val="404041"/>
              </a:solidFill>
              <a:cs typeface="Arial"/>
            </a:endParaRPr>
          </a:p>
          <a:p>
            <a:pPr marL="342900" indent="-342900">
              <a:buFont typeface="Arial" panose="020B0604020202020204" pitchFamily="34" charset="0"/>
              <a:buChar char="•"/>
            </a:pPr>
            <a:endParaRPr lang="en-US">
              <a:solidFill>
                <a:srgbClr val="C60C30"/>
              </a:solidFill>
              <a:cs typeface="Arial"/>
            </a:endParaRPr>
          </a:p>
          <a:p>
            <a:endParaRPr lang="en-US">
              <a:cs typeface="Arial"/>
            </a:endParaRPr>
          </a:p>
          <a:p>
            <a:pPr marL="342900" indent="-342900">
              <a:buChar char="•"/>
            </a:pPr>
            <a:endParaRPr lang="en-US">
              <a:latin typeface="Arial"/>
              <a:cs typeface="Arial"/>
            </a:endParaRPr>
          </a:p>
        </p:txBody>
      </p:sp>
      <p:pic>
        <p:nvPicPr>
          <p:cNvPr id="18" name="Picture 18" descr="Chart, treemap chart&#10;&#10;Description automatically generated">
            <a:extLst>
              <a:ext uri="{FF2B5EF4-FFF2-40B4-BE49-F238E27FC236}">
                <a16:creationId xmlns:a16="http://schemas.microsoft.com/office/drawing/2014/main" id="{7DE844F1-8716-FB47-3444-9E31350E25E5}"/>
              </a:ext>
            </a:extLst>
          </p:cNvPr>
          <p:cNvPicPr>
            <a:picLocks noGrp="1" noChangeAspect="1"/>
          </p:cNvPicPr>
          <p:nvPr>
            <p:ph sz="half" idx="1"/>
          </p:nvPr>
        </p:nvPicPr>
        <p:blipFill>
          <a:blip r:embed="rId3"/>
          <a:stretch>
            <a:fillRect/>
          </a:stretch>
        </p:blipFill>
        <p:spPr>
          <a:xfrm>
            <a:off x="461123" y="895392"/>
            <a:ext cx="6128201" cy="5164966"/>
          </a:xfrm>
        </p:spPr>
      </p:pic>
    </p:spTree>
    <p:extLst>
      <p:ext uri="{BB962C8B-B14F-4D97-AF65-F5344CB8AC3E}">
        <p14:creationId xmlns:p14="http://schemas.microsoft.com/office/powerpoint/2010/main" val="180290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2D14E-3ACE-8734-0155-504B6A9434B0}"/>
              </a:ext>
            </a:extLst>
          </p:cNvPr>
          <p:cNvSpPr>
            <a:spLocks noGrp="1"/>
          </p:cNvSpPr>
          <p:nvPr>
            <p:ph type="title"/>
          </p:nvPr>
        </p:nvSpPr>
        <p:spPr>
          <a:xfrm>
            <a:off x="381000" y="347157"/>
            <a:ext cx="11430000" cy="498598"/>
          </a:xfrm>
        </p:spPr>
        <p:txBody>
          <a:bodyPr/>
          <a:lstStyle/>
          <a:p>
            <a:r>
              <a:rPr lang="en-US">
                <a:latin typeface="Arial"/>
                <a:cs typeface="Arial"/>
              </a:rPr>
              <a:t>Removed Categorical variables </a:t>
            </a:r>
            <a:endParaRPr lang="en-US">
              <a:latin typeface="Arial"/>
            </a:endParaRPr>
          </a:p>
        </p:txBody>
      </p:sp>
      <p:sp>
        <p:nvSpPr>
          <p:cNvPr id="5" name="Slide Number Placeholder 4">
            <a:extLst>
              <a:ext uri="{FF2B5EF4-FFF2-40B4-BE49-F238E27FC236}">
                <a16:creationId xmlns:a16="http://schemas.microsoft.com/office/drawing/2014/main" id="{DF8BAEE3-805F-3727-8DC9-2F9B3C43B711}"/>
              </a:ext>
            </a:extLst>
          </p:cNvPr>
          <p:cNvSpPr>
            <a:spLocks noGrp="1"/>
          </p:cNvSpPr>
          <p:nvPr>
            <p:ph type="sldNum" sz="quarter" idx="12"/>
          </p:nvPr>
        </p:nvSpPr>
        <p:spPr/>
        <p:txBody>
          <a:bodyPr/>
          <a:lstStyle/>
          <a:p>
            <a:fld id="{FB12CDF8-32CE-4E9C-B71D-397F5A61EE24}" type="slidenum">
              <a:rPr lang="en-US" smtClean="0"/>
              <a:t>14</a:t>
            </a:fld>
            <a:endParaRPr lang="en-US"/>
          </a:p>
        </p:txBody>
      </p:sp>
      <p:sp>
        <p:nvSpPr>
          <p:cNvPr id="12" name="Content Placeholder 11">
            <a:extLst>
              <a:ext uri="{FF2B5EF4-FFF2-40B4-BE49-F238E27FC236}">
                <a16:creationId xmlns:a16="http://schemas.microsoft.com/office/drawing/2014/main" id="{5FFB1AD5-D517-8BD5-C71C-86980917E81C}"/>
              </a:ext>
            </a:extLst>
          </p:cNvPr>
          <p:cNvSpPr>
            <a:spLocks noGrp="1"/>
          </p:cNvSpPr>
          <p:nvPr>
            <p:ph sz="half" idx="2"/>
          </p:nvPr>
        </p:nvSpPr>
        <p:spPr>
          <a:xfrm>
            <a:off x="6525887" y="1542729"/>
            <a:ext cx="5542991" cy="4365962"/>
          </a:xfrm>
        </p:spPr>
        <p:txBody>
          <a:bodyPr vert="horz" lIns="0" tIns="0" rIns="0" bIns="0" rtlCol="0" anchor="t">
            <a:noAutofit/>
          </a:bodyPr>
          <a:lstStyle/>
          <a:p>
            <a:endParaRPr lang="en-US">
              <a:solidFill>
                <a:srgbClr val="C60C30"/>
              </a:solidFill>
              <a:latin typeface="Arial"/>
              <a:cs typeface="Arial"/>
            </a:endParaRPr>
          </a:p>
          <a:p>
            <a:endParaRPr lang="en-US">
              <a:latin typeface="Arial"/>
              <a:cs typeface="Arial"/>
            </a:endParaRPr>
          </a:p>
        </p:txBody>
      </p:sp>
      <p:sp>
        <p:nvSpPr>
          <p:cNvPr id="9" name="Content Placeholder 11">
            <a:extLst>
              <a:ext uri="{FF2B5EF4-FFF2-40B4-BE49-F238E27FC236}">
                <a16:creationId xmlns:a16="http://schemas.microsoft.com/office/drawing/2014/main" id="{66AE5604-D843-0DCB-63E7-8C39ECB34799}"/>
              </a:ext>
            </a:extLst>
          </p:cNvPr>
          <p:cNvSpPr txBox="1">
            <a:spLocks/>
          </p:cNvSpPr>
          <p:nvPr/>
        </p:nvSpPr>
        <p:spPr>
          <a:xfrm>
            <a:off x="7962864" y="1858654"/>
            <a:ext cx="3850598" cy="4349921"/>
          </a:xfrm>
          <a:prstGeom prst="rect">
            <a:avLst/>
          </a:prstGeom>
        </p:spPr>
        <p:txBody>
          <a:bodyPr vert="horz" lIns="0" tIns="0" rIns="0" bIns="0" rtlCol="0" anchor="t">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Arial" panose="020B0604020202020204" pitchFamily="34" charset="0"/>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Sans-Serif" panose="020B0604020202020204" pitchFamily="34" charset="0"/>
              <a:buChar char="•"/>
            </a:pPr>
            <a:r>
              <a:rPr lang="en-US">
                <a:latin typeface="Arial"/>
                <a:cs typeface="Arial"/>
              </a:rPr>
              <a:t>Removed high cardinality variables (dummy code problems)</a:t>
            </a:r>
            <a:endParaRPr lang="en-US"/>
          </a:p>
          <a:p>
            <a:pPr marL="690245" lvl="2" indent="-233045">
              <a:buFont typeface="Courier New,monospace" panose="020B0604020202020204" pitchFamily="34" charset="0"/>
              <a:buChar char="o"/>
            </a:pPr>
            <a:r>
              <a:rPr lang="en-US" sz="1800">
                <a:solidFill>
                  <a:schemeClr val="accent2"/>
                </a:solidFill>
                <a:latin typeface="Arial"/>
                <a:cs typeface="Arial"/>
              </a:rPr>
              <a:t>Auto make and auto model</a:t>
            </a:r>
          </a:p>
          <a:p>
            <a:pPr marL="690245" lvl="2" indent="-233045">
              <a:buFont typeface="Courier New,monospace" panose="020B0604020202020204" pitchFamily="34" charset="0"/>
              <a:buChar char="o"/>
            </a:pPr>
            <a:r>
              <a:rPr lang="en-US" sz="1800">
                <a:solidFill>
                  <a:schemeClr val="accent2"/>
                </a:solidFill>
                <a:latin typeface="Arial"/>
                <a:cs typeface="Arial"/>
              </a:rPr>
              <a:t>Insured hobbies</a:t>
            </a:r>
          </a:p>
          <a:p>
            <a:endParaRPr lang="en-US">
              <a:latin typeface="Arial"/>
              <a:cs typeface="Arial"/>
            </a:endParaRPr>
          </a:p>
          <a:p>
            <a:pPr marL="342900" indent="-342900">
              <a:buFont typeface="Arial,Sans-Serif" panose="020B0604020202020204" pitchFamily="34" charset="0"/>
              <a:buChar char="•"/>
            </a:pPr>
            <a:endParaRPr lang="en-US">
              <a:latin typeface="Arial"/>
              <a:cs typeface="Arial"/>
            </a:endParaRPr>
          </a:p>
          <a:p>
            <a:pPr marL="285750" indent="-285750">
              <a:buChar char="•"/>
            </a:pPr>
            <a:endParaRPr lang="en-US" b="0">
              <a:cs typeface="Arial"/>
            </a:endParaRPr>
          </a:p>
          <a:p>
            <a:pPr marL="342900" indent="-342900">
              <a:buChar char="•"/>
            </a:pPr>
            <a:endParaRPr lang="en-US">
              <a:cs typeface="Arial"/>
            </a:endParaRPr>
          </a:p>
        </p:txBody>
      </p:sp>
      <p:pic>
        <p:nvPicPr>
          <p:cNvPr id="8" name="Picture 9" descr="Table&#10;&#10;Description automatically generated">
            <a:extLst>
              <a:ext uri="{FF2B5EF4-FFF2-40B4-BE49-F238E27FC236}">
                <a16:creationId xmlns:a16="http://schemas.microsoft.com/office/drawing/2014/main" id="{73152356-7AFA-03D4-4D75-B9522169FE0B}"/>
              </a:ext>
            </a:extLst>
          </p:cNvPr>
          <p:cNvPicPr>
            <a:picLocks noChangeAspect="1"/>
          </p:cNvPicPr>
          <p:nvPr/>
        </p:nvPicPr>
        <p:blipFill>
          <a:blip r:embed="rId3"/>
          <a:stretch>
            <a:fillRect/>
          </a:stretch>
        </p:blipFill>
        <p:spPr>
          <a:xfrm>
            <a:off x="447368" y="1040355"/>
            <a:ext cx="7450393" cy="4973934"/>
          </a:xfrm>
          <a:prstGeom prst="rect">
            <a:avLst/>
          </a:prstGeom>
        </p:spPr>
      </p:pic>
    </p:spTree>
    <p:extLst>
      <p:ext uri="{BB962C8B-B14F-4D97-AF65-F5344CB8AC3E}">
        <p14:creationId xmlns:p14="http://schemas.microsoft.com/office/powerpoint/2010/main" val="118271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AC9EC-2805-9DA8-05F5-577DEDEB0C43}"/>
              </a:ext>
            </a:extLst>
          </p:cNvPr>
          <p:cNvSpPr>
            <a:spLocks noGrp="1"/>
          </p:cNvSpPr>
          <p:nvPr>
            <p:ph type="title"/>
          </p:nvPr>
        </p:nvSpPr>
        <p:spPr>
          <a:xfrm>
            <a:off x="3370740" y="2629027"/>
            <a:ext cx="5274783" cy="1479508"/>
          </a:xfrm>
        </p:spPr>
        <p:txBody>
          <a:bodyPr/>
          <a:lstStyle/>
          <a:p>
            <a:r>
              <a:rPr lang="en-US">
                <a:latin typeface="Arial"/>
                <a:cs typeface="Arial"/>
              </a:rPr>
              <a:t>Model Performance</a:t>
            </a:r>
            <a:endParaRPr lang="en-US" err="1"/>
          </a:p>
        </p:txBody>
      </p:sp>
      <p:sp>
        <p:nvSpPr>
          <p:cNvPr id="4" name="Footer Placeholder 3">
            <a:extLst>
              <a:ext uri="{FF2B5EF4-FFF2-40B4-BE49-F238E27FC236}">
                <a16:creationId xmlns:a16="http://schemas.microsoft.com/office/drawing/2014/main" id="{139EAFCF-3562-65F4-55C2-C63025A329A3}"/>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BEB1EFE4-484A-D31B-CCD3-508D42CF1180}"/>
              </a:ext>
            </a:extLst>
          </p:cNvPr>
          <p:cNvSpPr>
            <a:spLocks noGrp="1"/>
          </p:cNvSpPr>
          <p:nvPr>
            <p:ph type="sldNum" sz="quarter" idx="12"/>
          </p:nvPr>
        </p:nvSpPr>
        <p:spPr/>
        <p:txBody>
          <a:bodyPr/>
          <a:lstStyle/>
          <a:p>
            <a:fld id="{FB12CDF8-32CE-4E9C-B71D-397F5A61EE24}" type="slidenum">
              <a:rPr lang="en-US" smtClean="0"/>
              <a:t>15</a:t>
            </a:fld>
            <a:endParaRPr lang="en-US"/>
          </a:p>
        </p:txBody>
      </p:sp>
    </p:spTree>
    <p:extLst>
      <p:ext uri="{BB962C8B-B14F-4D97-AF65-F5344CB8AC3E}">
        <p14:creationId xmlns:p14="http://schemas.microsoft.com/office/powerpoint/2010/main" val="1127874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E7A0-0997-35F0-7A12-3B2DAEA4F93B}"/>
              </a:ext>
            </a:extLst>
          </p:cNvPr>
          <p:cNvSpPr>
            <a:spLocks noGrp="1"/>
          </p:cNvSpPr>
          <p:nvPr>
            <p:ph type="title"/>
          </p:nvPr>
        </p:nvSpPr>
        <p:spPr>
          <a:xfrm>
            <a:off x="424543" y="456765"/>
            <a:ext cx="11430000" cy="498598"/>
          </a:xfrm>
        </p:spPr>
        <p:txBody>
          <a:bodyPr/>
          <a:lstStyle/>
          <a:p>
            <a:r>
              <a:rPr lang="en-US">
                <a:latin typeface="Arial"/>
                <a:cs typeface="Arial"/>
              </a:rPr>
              <a:t>Choosing Models</a:t>
            </a:r>
            <a:endParaRPr lang="en-US"/>
          </a:p>
        </p:txBody>
      </p:sp>
      <p:sp>
        <p:nvSpPr>
          <p:cNvPr id="3" name="Content Placeholder 2">
            <a:extLst>
              <a:ext uri="{FF2B5EF4-FFF2-40B4-BE49-F238E27FC236}">
                <a16:creationId xmlns:a16="http://schemas.microsoft.com/office/drawing/2014/main" id="{02B34C1C-D217-9382-CE70-9BA9649AFF3C}"/>
              </a:ext>
            </a:extLst>
          </p:cNvPr>
          <p:cNvSpPr>
            <a:spLocks noGrp="1"/>
          </p:cNvSpPr>
          <p:nvPr>
            <p:ph sz="half" idx="1"/>
          </p:nvPr>
        </p:nvSpPr>
        <p:spPr>
          <a:xfrm>
            <a:off x="380999" y="1363302"/>
            <a:ext cx="5471671" cy="4787127"/>
          </a:xfrm>
        </p:spPr>
        <p:txBody>
          <a:bodyPr vert="horz" lIns="0" tIns="0" rIns="0" bIns="0" rtlCol="0" anchor="t">
            <a:noAutofit/>
          </a:bodyPr>
          <a:lstStyle/>
          <a:p>
            <a:pPr marL="342900" indent="-342900">
              <a:buChar char="•"/>
            </a:pPr>
            <a:r>
              <a:rPr lang="en-US">
                <a:latin typeface="Arial"/>
                <a:cs typeface="Arial"/>
              </a:rPr>
              <a:t>Scaled the data from –1 to 1 to prevent certain features overpowering smaller values of features</a:t>
            </a:r>
          </a:p>
          <a:p>
            <a:pPr marL="342900" indent="-342900">
              <a:buChar char="•"/>
            </a:pPr>
            <a:r>
              <a:rPr lang="en-US">
                <a:latin typeface="Arial"/>
                <a:cs typeface="Arial"/>
              </a:rPr>
              <a:t>This helps in the performance of models</a:t>
            </a:r>
          </a:p>
          <a:p>
            <a:pPr marL="342900" indent="-342900">
              <a:buChar char="•"/>
            </a:pPr>
            <a:r>
              <a:rPr lang="en-US">
                <a:latin typeface="Arial"/>
                <a:cs typeface="Arial"/>
              </a:rPr>
              <a:t>We utilized 6 different models:</a:t>
            </a:r>
          </a:p>
          <a:p>
            <a:pPr marL="690245" lvl="2" indent="-233045"/>
            <a:r>
              <a:rPr lang="en-US" b="1">
                <a:solidFill>
                  <a:srgbClr val="C60C30"/>
                </a:solidFill>
                <a:latin typeface="Arial"/>
                <a:cs typeface="Arial"/>
              </a:rPr>
              <a:t>Logistic Regression</a:t>
            </a:r>
          </a:p>
          <a:p>
            <a:pPr marL="690245" lvl="2" indent="-233045"/>
            <a:r>
              <a:rPr lang="en-US" b="1">
                <a:solidFill>
                  <a:srgbClr val="C60C30"/>
                </a:solidFill>
                <a:latin typeface="Arial"/>
                <a:cs typeface="Arial"/>
              </a:rPr>
              <a:t>AdaBoost Classifier</a:t>
            </a:r>
          </a:p>
          <a:p>
            <a:pPr marL="690245" lvl="2" indent="-233045"/>
            <a:r>
              <a:rPr lang="en-US" b="1">
                <a:solidFill>
                  <a:srgbClr val="C60C30"/>
                </a:solidFill>
                <a:latin typeface="Arial"/>
                <a:cs typeface="Arial"/>
              </a:rPr>
              <a:t>Support Vector Machine</a:t>
            </a:r>
          </a:p>
          <a:p>
            <a:pPr marL="690245" lvl="2" indent="-233045"/>
            <a:r>
              <a:rPr lang="en-US" b="1">
                <a:solidFill>
                  <a:srgbClr val="C60C30"/>
                </a:solidFill>
                <a:latin typeface="Arial"/>
                <a:cs typeface="Arial"/>
              </a:rPr>
              <a:t>K- Nearest Neighbors</a:t>
            </a:r>
          </a:p>
          <a:p>
            <a:pPr marL="690245" lvl="2" indent="-233045"/>
            <a:r>
              <a:rPr lang="en-US" b="1">
                <a:solidFill>
                  <a:srgbClr val="C60C30"/>
                </a:solidFill>
                <a:latin typeface="Arial"/>
                <a:cs typeface="Arial"/>
              </a:rPr>
              <a:t>Decision Tree Classifier</a:t>
            </a:r>
          </a:p>
          <a:p>
            <a:pPr marL="690245" lvl="2" indent="-233045"/>
            <a:r>
              <a:rPr lang="en-US" b="1">
                <a:solidFill>
                  <a:srgbClr val="C60C30"/>
                </a:solidFill>
                <a:latin typeface="Arial"/>
                <a:cs typeface="Arial"/>
              </a:rPr>
              <a:t>Random Forest Classifier</a:t>
            </a:r>
            <a:endParaRPr lang="en-US" b="1">
              <a:solidFill>
                <a:srgbClr val="C60C30"/>
              </a:solidFill>
            </a:endParaRPr>
          </a:p>
        </p:txBody>
      </p:sp>
      <p:sp>
        <p:nvSpPr>
          <p:cNvPr id="4" name="Content Placeholder 3">
            <a:extLst>
              <a:ext uri="{FF2B5EF4-FFF2-40B4-BE49-F238E27FC236}">
                <a16:creationId xmlns:a16="http://schemas.microsoft.com/office/drawing/2014/main" id="{92741E26-E43A-CBA4-F460-DB7001B1E9B7}"/>
              </a:ext>
            </a:extLst>
          </p:cNvPr>
          <p:cNvSpPr>
            <a:spLocks noGrp="1"/>
          </p:cNvSpPr>
          <p:nvPr>
            <p:ph sz="half" idx="2"/>
          </p:nvPr>
        </p:nvSpPr>
        <p:spPr>
          <a:xfrm>
            <a:off x="5925671" y="1243560"/>
            <a:ext cx="5428129" cy="4950411"/>
          </a:xfrm>
        </p:spPr>
        <p:txBody>
          <a:bodyPr vert="horz" lIns="0" tIns="0" rIns="0" bIns="0" rtlCol="0" anchor="t">
            <a:noAutofit/>
          </a:bodyPr>
          <a:lstStyle/>
          <a:p>
            <a:pPr marL="342900" indent="-342900">
              <a:buChar char="•"/>
            </a:pPr>
            <a:r>
              <a:rPr lang="en-US">
                <a:latin typeface="Arial"/>
                <a:cs typeface="Arial"/>
              </a:rPr>
              <a:t>To evaluate each model, we permed cross validation on each model with 5 estimators to estimate how accurately each can predict</a:t>
            </a:r>
          </a:p>
          <a:p>
            <a:pPr marL="342900" indent="-342900">
              <a:buChar char="•"/>
            </a:pPr>
            <a:r>
              <a:rPr lang="en-US">
                <a:latin typeface="Arial"/>
                <a:cs typeface="Arial"/>
              </a:rPr>
              <a:t>We evaluate the mean accuracy score for each model</a:t>
            </a:r>
          </a:p>
          <a:p>
            <a:pPr marL="690245" lvl="2" indent="-233045"/>
            <a:r>
              <a:rPr lang="en-US" b="1">
                <a:solidFill>
                  <a:srgbClr val="C60C30"/>
                </a:solidFill>
                <a:latin typeface="Arial"/>
                <a:cs typeface="Arial"/>
              </a:rPr>
              <a:t>Logistic Regression: 79%</a:t>
            </a:r>
            <a:endParaRPr lang="en-US">
              <a:latin typeface="Arial"/>
              <a:cs typeface="Arial"/>
            </a:endParaRPr>
          </a:p>
          <a:p>
            <a:pPr marL="690245" lvl="2" indent="-233045"/>
            <a:r>
              <a:rPr lang="en-US" b="1">
                <a:solidFill>
                  <a:srgbClr val="C60C30"/>
                </a:solidFill>
                <a:latin typeface="Arial"/>
                <a:cs typeface="Arial"/>
              </a:rPr>
              <a:t>AdaBoost: 78%</a:t>
            </a:r>
            <a:endParaRPr lang="en-US">
              <a:latin typeface="Arial"/>
              <a:cs typeface="Arial"/>
            </a:endParaRPr>
          </a:p>
          <a:p>
            <a:pPr marL="690245" lvl="2" indent="-233045"/>
            <a:r>
              <a:rPr lang="en-US" b="1">
                <a:solidFill>
                  <a:srgbClr val="C60C30"/>
                </a:solidFill>
                <a:latin typeface="Arial"/>
                <a:cs typeface="Arial"/>
              </a:rPr>
              <a:t>Support Vector Machine: 80%</a:t>
            </a:r>
            <a:endParaRPr lang="en-US">
              <a:cs typeface="Arial" panose="020B0604020202020204" pitchFamily="34" charset="0"/>
            </a:endParaRPr>
          </a:p>
          <a:p>
            <a:pPr marL="690245" lvl="2" indent="-233045"/>
            <a:r>
              <a:rPr lang="en-US" b="1">
                <a:solidFill>
                  <a:srgbClr val="C60C30"/>
                </a:solidFill>
                <a:latin typeface="Arial"/>
                <a:cs typeface="Arial"/>
              </a:rPr>
              <a:t>K-Nearest Neighbors: 74%</a:t>
            </a:r>
            <a:endParaRPr lang="en-US">
              <a:cs typeface="Arial" panose="020B0604020202020204" pitchFamily="34" charset="0"/>
            </a:endParaRPr>
          </a:p>
          <a:p>
            <a:pPr marL="690245" lvl="2" indent="-233045"/>
            <a:r>
              <a:rPr lang="en-US" b="1">
                <a:solidFill>
                  <a:srgbClr val="C60C30"/>
                </a:solidFill>
                <a:latin typeface="Arial"/>
                <a:cs typeface="Arial"/>
              </a:rPr>
              <a:t>Decision Tree: 71%</a:t>
            </a:r>
            <a:endParaRPr lang="en-US">
              <a:cs typeface="Arial" panose="020B0604020202020204" pitchFamily="34" charset="0"/>
            </a:endParaRPr>
          </a:p>
          <a:p>
            <a:pPr marL="690245" lvl="2" indent="-233045"/>
            <a:r>
              <a:rPr lang="en-US" b="1">
                <a:solidFill>
                  <a:srgbClr val="C60C30"/>
                </a:solidFill>
                <a:latin typeface="Arial"/>
                <a:cs typeface="Arial"/>
              </a:rPr>
              <a:t>Random Forest: 78%</a:t>
            </a:r>
            <a:endParaRPr lang="en-US" b="1">
              <a:solidFill>
                <a:srgbClr val="C60C30"/>
              </a:solidFill>
              <a:cs typeface="Arial" panose="020B0604020202020204" pitchFamily="34" charset="0"/>
            </a:endParaRPr>
          </a:p>
          <a:p>
            <a:pPr marL="690245" lvl="2" indent="-233045"/>
            <a:endParaRPr lang="en-US">
              <a:solidFill>
                <a:srgbClr val="404041"/>
              </a:solidFill>
            </a:endParaRPr>
          </a:p>
          <a:p>
            <a:pPr marL="342900" indent="-342900">
              <a:buChar char="•"/>
            </a:pPr>
            <a:endParaRPr lang="en-US">
              <a:cs typeface="Arial" panose="020B0604020202020204" pitchFamily="34" charset="0"/>
            </a:endParaRPr>
          </a:p>
          <a:p>
            <a:pPr marL="342900" indent="-342900">
              <a:buChar char="•"/>
            </a:pPr>
            <a:endParaRPr lang="en-US">
              <a:cs typeface="Arial" panose="020B0604020202020204" pitchFamily="34" charset="0"/>
            </a:endParaRPr>
          </a:p>
        </p:txBody>
      </p:sp>
      <p:sp>
        <p:nvSpPr>
          <p:cNvPr id="5" name="Footer Placeholder 4">
            <a:extLst>
              <a:ext uri="{FF2B5EF4-FFF2-40B4-BE49-F238E27FC236}">
                <a16:creationId xmlns:a16="http://schemas.microsoft.com/office/drawing/2014/main" id="{48E856B1-1A73-B606-E336-BED48823546E}"/>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90D51B74-648C-B4EB-AFF8-C1A0B1F36A51}"/>
              </a:ext>
            </a:extLst>
          </p:cNvPr>
          <p:cNvSpPr>
            <a:spLocks noGrp="1"/>
          </p:cNvSpPr>
          <p:nvPr>
            <p:ph type="sldNum" sz="quarter" idx="12"/>
          </p:nvPr>
        </p:nvSpPr>
        <p:spPr/>
        <p:txBody>
          <a:bodyPr/>
          <a:lstStyle/>
          <a:p>
            <a:fld id="{FB12CDF8-32CE-4E9C-B71D-397F5A61EE24}" type="slidenum">
              <a:rPr lang="en-US" smtClean="0"/>
              <a:t>16</a:t>
            </a:fld>
            <a:endParaRPr lang="en-US"/>
          </a:p>
        </p:txBody>
      </p:sp>
    </p:spTree>
    <p:extLst>
      <p:ext uri="{BB962C8B-B14F-4D97-AF65-F5344CB8AC3E}">
        <p14:creationId xmlns:p14="http://schemas.microsoft.com/office/powerpoint/2010/main" val="847181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3F89-1294-D27C-781B-DF835AA1FD83}"/>
              </a:ext>
            </a:extLst>
          </p:cNvPr>
          <p:cNvSpPr>
            <a:spLocks noGrp="1"/>
          </p:cNvSpPr>
          <p:nvPr>
            <p:ph type="title"/>
          </p:nvPr>
        </p:nvSpPr>
        <p:spPr/>
        <p:txBody>
          <a:bodyPr/>
          <a:lstStyle/>
          <a:p>
            <a:r>
              <a:rPr lang="en-US">
                <a:latin typeface="Arial"/>
                <a:cs typeface="Arial"/>
              </a:rPr>
              <a:t>Choosing Models</a:t>
            </a:r>
            <a:endParaRPr lang="en-US"/>
          </a:p>
        </p:txBody>
      </p:sp>
      <p:sp>
        <p:nvSpPr>
          <p:cNvPr id="3" name="Content Placeholder 2">
            <a:extLst>
              <a:ext uri="{FF2B5EF4-FFF2-40B4-BE49-F238E27FC236}">
                <a16:creationId xmlns:a16="http://schemas.microsoft.com/office/drawing/2014/main" id="{3331559C-62DE-D127-CF0A-505F5AB4D880}"/>
              </a:ext>
            </a:extLst>
          </p:cNvPr>
          <p:cNvSpPr>
            <a:spLocks noGrp="1"/>
          </p:cNvSpPr>
          <p:nvPr>
            <p:ph sz="half" idx="1"/>
          </p:nvPr>
        </p:nvSpPr>
        <p:spPr>
          <a:xfrm>
            <a:off x="380999" y="1798730"/>
            <a:ext cx="10043671" cy="3970699"/>
          </a:xfrm>
        </p:spPr>
        <p:txBody>
          <a:bodyPr vert="horz" lIns="0" tIns="0" rIns="0" bIns="0" rtlCol="0" anchor="t">
            <a:noAutofit/>
          </a:bodyPr>
          <a:lstStyle/>
          <a:p>
            <a:pPr marL="342900" indent="-342900">
              <a:buChar char="•"/>
            </a:pPr>
            <a:r>
              <a:rPr lang="en-US">
                <a:latin typeface="Arial"/>
                <a:cs typeface="Arial"/>
              </a:rPr>
              <a:t>Performed train test split with 80% training data and 20% testing data</a:t>
            </a:r>
          </a:p>
          <a:p>
            <a:pPr marL="342900" indent="-342900">
              <a:buChar char="•"/>
            </a:pPr>
            <a:r>
              <a:rPr lang="en-US">
                <a:latin typeface="Arial"/>
                <a:cs typeface="Arial"/>
              </a:rPr>
              <a:t>Since accuracy alone cannot completely evaluate a model</a:t>
            </a:r>
          </a:p>
          <a:p>
            <a:pPr marL="342900" indent="-342900">
              <a:buChar char="•"/>
            </a:pPr>
            <a:r>
              <a:rPr lang="en-US">
                <a:latin typeface="Arial"/>
                <a:cs typeface="Arial"/>
              </a:rPr>
              <a:t>Computed the accuracy score, confusion matrix, precision score, recall score, and f1-score of each model</a:t>
            </a:r>
          </a:p>
          <a:p>
            <a:pPr marL="342900" indent="-342900">
              <a:buChar char="•"/>
            </a:pPr>
            <a:endParaRPr lang="en-US">
              <a:latin typeface="Arial"/>
              <a:cs typeface="Arial"/>
            </a:endParaRPr>
          </a:p>
        </p:txBody>
      </p:sp>
      <p:sp>
        <p:nvSpPr>
          <p:cNvPr id="5" name="Footer Placeholder 4">
            <a:extLst>
              <a:ext uri="{FF2B5EF4-FFF2-40B4-BE49-F238E27FC236}">
                <a16:creationId xmlns:a16="http://schemas.microsoft.com/office/drawing/2014/main" id="{819F04E3-0DA6-A4B4-CAFD-44601F391B22}"/>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45E91E9D-B5A4-A7C9-05E5-BFBA3B5DD9A0}"/>
              </a:ext>
            </a:extLst>
          </p:cNvPr>
          <p:cNvSpPr>
            <a:spLocks noGrp="1"/>
          </p:cNvSpPr>
          <p:nvPr>
            <p:ph type="sldNum" sz="quarter" idx="12"/>
          </p:nvPr>
        </p:nvSpPr>
        <p:spPr/>
        <p:txBody>
          <a:bodyPr/>
          <a:lstStyle/>
          <a:p>
            <a:fld id="{FB12CDF8-32CE-4E9C-B71D-397F5A61EE24}" type="slidenum">
              <a:rPr lang="en-US" smtClean="0"/>
              <a:t>17</a:t>
            </a:fld>
            <a:endParaRPr lang="en-US"/>
          </a:p>
        </p:txBody>
      </p:sp>
    </p:spTree>
    <p:extLst>
      <p:ext uri="{BB962C8B-B14F-4D97-AF65-F5344CB8AC3E}">
        <p14:creationId xmlns:p14="http://schemas.microsoft.com/office/powerpoint/2010/main" val="409345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5FAF-8150-128B-A86B-8B305001BF6A}"/>
              </a:ext>
            </a:extLst>
          </p:cNvPr>
          <p:cNvSpPr>
            <a:spLocks noGrp="1"/>
          </p:cNvSpPr>
          <p:nvPr>
            <p:ph type="title"/>
          </p:nvPr>
        </p:nvSpPr>
        <p:spPr/>
        <p:txBody>
          <a:bodyPr/>
          <a:lstStyle/>
          <a:p>
            <a:r>
              <a:rPr lang="en-US">
                <a:latin typeface="Arial"/>
                <a:cs typeface="Arial"/>
              </a:rPr>
              <a:t>Accuracy Scores</a:t>
            </a:r>
            <a:endParaRPr lang="en-US"/>
          </a:p>
        </p:txBody>
      </p:sp>
      <p:sp>
        <p:nvSpPr>
          <p:cNvPr id="3" name="Footer Placeholder 2">
            <a:extLst>
              <a:ext uri="{FF2B5EF4-FFF2-40B4-BE49-F238E27FC236}">
                <a16:creationId xmlns:a16="http://schemas.microsoft.com/office/drawing/2014/main" id="{39C6A17A-A22E-CC85-6CDD-2D5F8567A0DF}"/>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4" name="Slide Number Placeholder 3">
            <a:extLst>
              <a:ext uri="{FF2B5EF4-FFF2-40B4-BE49-F238E27FC236}">
                <a16:creationId xmlns:a16="http://schemas.microsoft.com/office/drawing/2014/main" id="{77E90ACC-68F1-E74B-B896-608542748A57}"/>
              </a:ext>
            </a:extLst>
          </p:cNvPr>
          <p:cNvSpPr>
            <a:spLocks noGrp="1"/>
          </p:cNvSpPr>
          <p:nvPr>
            <p:ph type="sldNum" sz="quarter" idx="12"/>
          </p:nvPr>
        </p:nvSpPr>
        <p:spPr/>
        <p:txBody>
          <a:bodyPr/>
          <a:lstStyle/>
          <a:p>
            <a:fld id="{FB12CDF8-32CE-4E9C-B71D-397F5A61EE24}" type="slidenum">
              <a:rPr lang="en-US" smtClean="0"/>
              <a:t>18</a:t>
            </a:fld>
            <a:endParaRPr lang="en-US"/>
          </a:p>
        </p:txBody>
      </p:sp>
      <p:pic>
        <p:nvPicPr>
          <p:cNvPr id="5" name="Picture 5" descr="A picture containing calendar&#10;&#10;Description automatically generated">
            <a:extLst>
              <a:ext uri="{FF2B5EF4-FFF2-40B4-BE49-F238E27FC236}">
                <a16:creationId xmlns:a16="http://schemas.microsoft.com/office/drawing/2014/main" id="{5379459A-4D34-1411-6EA0-848AFF07E380}"/>
              </a:ext>
            </a:extLst>
          </p:cNvPr>
          <p:cNvPicPr>
            <a:picLocks noChangeAspect="1"/>
          </p:cNvPicPr>
          <p:nvPr/>
        </p:nvPicPr>
        <p:blipFill>
          <a:blip r:embed="rId2"/>
          <a:stretch>
            <a:fillRect/>
          </a:stretch>
        </p:blipFill>
        <p:spPr>
          <a:xfrm>
            <a:off x="576943" y="1550029"/>
            <a:ext cx="10145486" cy="4530828"/>
          </a:xfrm>
          <a:prstGeom prst="rect">
            <a:avLst/>
          </a:prstGeom>
        </p:spPr>
      </p:pic>
    </p:spTree>
    <p:extLst>
      <p:ext uri="{BB962C8B-B14F-4D97-AF65-F5344CB8AC3E}">
        <p14:creationId xmlns:p14="http://schemas.microsoft.com/office/powerpoint/2010/main" val="3436397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A0FB-6220-D768-D308-C8892CE45D9F}"/>
              </a:ext>
            </a:extLst>
          </p:cNvPr>
          <p:cNvSpPr>
            <a:spLocks noGrp="1"/>
          </p:cNvSpPr>
          <p:nvPr>
            <p:ph type="title"/>
          </p:nvPr>
        </p:nvSpPr>
        <p:spPr/>
        <p:txBody>
          <a:bodyPr/>
          <a:lstStyle/>
          <a:p>
            <a:r>
              <a:rPr lang="en-US">
                <a:latin typeface="Arial"/>
                <a:cs typeface="Arial"/>
              </a:rPr>
              <a:t>Support Vector Machine</a:t>
            </a:r>
            <a:endParaRPr lang="en-US">
              <a:cs typeface="Arial"/>
            </a:endParaRPr>
          </a:p>
        </p:txBody>
      </p:sp>
      <p:pic>
        <p:nvPicPr>
          <p:cNvPr id="9" name="Picture 9" descr="A picture containing text, receipt&#10;&#10;Description automatically generated">
            <a:extLst>
              <a:ext uri="{FF2B5EF4-FFF2-40B4-BE49-F238E27FC236}">
                <a16:creationId xmlns:a16="http://schemas.microsoft.com/office/drawing/2014/main" id="{90006E6B-6CCE-B3FE-5359-426EB1CA8950}"/>
              </a:ext>
            </a:extLst>
          </p:cNvPr>
          <p:cNvPicPr>
            <a:picLocks noGrp="1" noChangeAspect="1"/>
          </p:cNvPicPr>
          <p:nvPr>
            <p:ph sz="half" idx="1"/>
          </p:nvPr>
        </p:nvPicPr>
        <p:blipFill>
          <a:blip r:embed="rId2"/>
          <a:stretch>
            <a:fillRect/>
          </a:stretch>
        </p:blipFill>
        <p:spPr>
          <a:xfrm>
            <a:off x="490657" y="2723402"/>
            <a:ext cx="5557157" cy="2088696"/>
          </a:xfrm>
        </p:spPr>
      </p:pic>
      <p:sp>
        <p:nvSpPr>
          <p:cNvPr id="4" name="Footer Placeholder 3">
            <a:extLst>
              <a:ext uri="{FF2B5EF4-FFF2-40B4-BE49-F238E27FC236}">
                <a16:creationId xmlns:a16="http://schemas.microsoft.com/office/drawing/2014/main" id="{97F3B7E2-6B95-26B1-3CBC-D7BA94DA8DA6}"/>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DAAF7B1A-05BD-DAEB-FDE0-82FB42E6B100}"/>
              </a:ext>
            </a:extLst>
          </p:cNvPr>
          <p:cNvSpPr>
            <a:spLocks noGrp="1"/>
          </p:cNvSpPr>
          <p:nvPr>
            <p:ph type="sldNum" sz="quarter" idx="12"/>
          </p:nvPr>
        </p:nvSpPr>
        <p:spPr/>
        <p:txBody>
          <a:bodyPr/>
          <a:lstStyle/>
          <a:p>
            <a:fld id="{FB12CDF8-32CE-4E9C-B71D-397F5A61EE24}" type="slidenum">
              <a:rPr lang="en-US" smtClean="0"/>
              <a:t>19</a:t>
            </a:fld>
            <a:endParaRPr lang="en-US"/>
          </a:p>
        </p:txBody>
      </p:sp>
      <p:sp>
        <p:nvSpPr>
          <p:cNvPr id="8" name="Content Placeholder 7">
            <a:extLst>
              <a:ext uri="{FF2B5EF4-FFF2-40B4-BE49-F238E27FC236}">
                <a16:creationId xmlns:a16="http://schemas.microsoft.com/office/drawing/2014/main" id="{68680B4D-407D-59D3-C944-C69D30B979A3}"/>
              </a:ext>
            </a:extLst>
          </p:cNvPr>
          <p:cNvSpPr>
            <a:spLocks noGrp="1"/>
          </p:cNvSpPr>
          <p:nvPr>
            <p:ph sz="half" idx="2"/>
          </p:nvPr>
        </p:nvSpPr>
        <p:spPr/>
        <p:txBody>
          <a:bodyPr vert="horz" lIns="0" tIns="0" rIns="0" bIns="0" rtlCol="0" anchor="t">
            <a:noAutofit/>
          </a:bodyPr>
          <a:lstStyle/>
          <a:p>
            <a:pPr marL="342900" indent="-342900">
              <a:buChar char="•"/>
            </a:pPr>
            <a:r>
              <a:rPr lang="en-US">
                <a:latin typeface="Arial"/>
                <a:cs typeface="Arial"/>
              </a:rPr>
              <a:t>The precision score here is showing that 60% of fraud cases are being predicted correctly and 86% of non-fraud cases are predicted correctly.</a:t>
            </a:r>
          </a:p>
          <a:p>
            <a:pPr marL="342900" indent="-342900">
              <a:buChar char="•"/>
            </a:pPr>
            <a:r>
              <a:rPr lang="en-US">
                <a:latin typeface="Arial"/>
                <a:cs typeface="Arial"/>
              </a:rPr>
              <a:t>The recall score is predicting 55% of fraud cases out of the actual number of fraud cases and 88% of non-fraud cases out of the actual number of non-fraud cases</a:t>
            </a:r>
          </a:p>
          <a:p>
            <a:pPr marL="342900" indent="-342900">
              <a:buChar char="•"/>
            </a:pPr>
            <a:r>
              <a:rPr lang="en-US">
                <a:latin typeface="Arial"/>
                <a:cs typeface="Arial"/>
              </a:rPr>
              <a:t>These results from SVM are the best out of all the models evaluated</a:t>
            </a:r>
            <a:endParaRPr lang="en-US">
              <a:cs typeface="Arial" panose="020B0604020202020204" pitchFamily="34" charset="0"/>
            </a:endParaRPr>
          </a:p>
        </p:txBody>
      </p:sp>
      <p:sp>
        <p:nvSpPr>
          <p:cNvPr id="11" name="TextBox 10">
            <a:extLst>
              <a:ext uri="{FF2B5EF4-FFF2-40B4-BE49-F238E27FC236}">
                <a16:creationId xmlns:a16="http://schemas.microsoft.com/office/drawing/2014/main" id="{CDE6228F-CB5B-784D-901B-C6A491C9B0C0}"/>
              </a:ext>
            </a:extLst>
          </p:cNvPr>
          <p:cNvSpPr txBox="1"/>
          <p:nvPr/>
        </p:nvSpPr>
        <p:spPr>
          <a:xfrm>
            <a:off x="653142" y="1660071"/>
            <a:ext cx="53476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latin typeface="Sofia Pro Medium" panose="020B0000000000000000" pitchFamily="34" charset="0"/>
            </a:endParaRPr>
          </a:p>
        </p:txBody>
      </p:sp>
    </p:spTree>
    <p:extLst>
      <p:ext uri="{BB962C8B-B14F-4D97-AF65-F5344CB8AC3E}">
        <p14:creationId xmlns:p14="http://schemas.microsoft.com/office/powerpoint/2010/main" val="3963610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3C12-8077-6D99-E3E2-EA9F7F194AEE}"/>
              </a:ext>
            </a:extLst>
          </p:cNvPr>
          <p:cNvSpPr>
            <a:spLocks noGrp="1"/>
          </p:cNvSpPr>
          <p:nvPr>
            <p:ph type="title"/>
          </p:nvPr>
        </p:nvSpPr>
        <p:spPr/>
        <p:txBody>
          <a:bodyPr/>
          <a:lstStyle/>
          <a:p>
            <a:r>
              <a:rPr lang="en-US">
                <a:latin typeface="Arial"/>
                <a:cs typeface="Arial"/>
              </a:rPr>
              <a:t>Agenda:</a:t>
            </a:r>
            <a:endParaRPr lang="en-US"/>
          </a:p>
        </p:txBody>
      </p:sp>
      <p:sp>
        <p:nvSpPr>
          <p:cNvPr id="3" name="Content Placeholder 2">
            <a:extLst>
              <a:ext uri="{FF2B5EF4-FFF2-40B4-BE49-F238E27FC236}">
                <a16:creationId xmlns:a16="http://schemas.microsoft.com/office/drawing/2014/main" id="{321B049B-44D9-3A45-9923-1CEBDD36E6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B4F13BD-7DF8-1E40-F1B1-8D88E55311EE}"/>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BE141FBD-1FE9-04B6-78E9-79557B3D6FAA}"/>
              </a:ext>
            </a:extLst>
          </p:cNvPr>
          <p:cNvSpPr>
            <a:spLocks noGrp="1"/>
          </p:cNvSpPr>
          <p:nvPr>
            <p:ph type="sldNum" sz="quarter" idx="12"/>
          </p:nvPr>
        </p:nvSpPr>
        <p:spPr/>
        <p:txBody>
          <a:bodyPr/>
          <a:lstStyle/>
          <a:p>
            <a:fld id="{FB12CDF8-32CE-4E9C-B71D-397F5A61EE24}" type="slidenum">
              <a:rPr lang="en-US" smtClean="0"/>
              <a:t>2</a:t>
            </a:fld>
            <a:endParaRPr lang="en-US"/>
          </a:p>
        </p:txBody>
      </p:sp>
      <p:graphicFrame>
        <p:nvGraphicFramePr>
          <p:cNvPr id="6" name="Content Placeholder 2">
            <a:extLst>
              <a:ext uri="{FF2B5EF4-FFF2-40B4-BE49-F238E27FC236}">
                <a16:creationId xmlns:a16="http://schemas.microsoft.com/office/drawing/2014/main" id="{7C7BCCB8-E050-52BC-1925-CA99B2EF89AD}"/>
              </a:ext>
            </a:extLst>
          </p:cNvPr>
          <p:cNvGraphicFramePr>
            <a:graphicFrameLocks noGrp="1"/>
          </p:cNvGraphicFramePr>
          <p:nvPr>
            <p:extLst>
              <p:ext uri="{D42A27DB-BD31-4B8C-83A1-F6EECF244321}">
                <p14:modId xmlns:p14="http://schemas.microsoft.com/office/powerpoint/2010/main" val="1713509315"/>
              </p:ext>
            </p:extLst>
          </p:nvPr>
        </p:nvGraphicFramePr>
        <p:xfrm>
          <a:off x="381000" y="1788326"/>
          <a:ext cx="11430000" cy="4173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 name="Graphic 204" descr="Research with solid fill">
            <a:extLst>
              <a:ext uri="{FF2B5EF4-FFF2-40B4-BE49-F238E27FC236}">
                <a16:creationId xmlns:a16="http://schemas.microsoft.com/office/drawing/2014/main" id="{58AB401B-4CD1-DC79-A9B9-102C530316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26" y="2799671"/>
            <a:ext cx="457200" cy="457200"/>
          </a:xfrm>
          <a:prstGeom prst="rect">
            <a:avLst/>
          </a:prstGeom>
        </p:spPr>
      </p:pic>
    </p:spTree>
    <p:extLst>
      <p:ext uri="{BB962C8B-B14F-4D97-AF65-F5344CB8AC3E}">
        <p14:creationId xmlns:p14="http://schemas.microsoft.com/office/powerpoint/2010/main" val="2534028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A0FB-6220-D768-D308-C8892CE45D9F}"/>
              </a:ext>
            </a:extLst>
          </p:cNvPr>
          <p:cNvSpPr>
            <a:spLocks noGrp="1"/>
          </p:cNvSpPr>
          <p:nvPr>
            <p:ph type="title"/>
          </p:nvPr>
        </p:nvSpPr>
        <p:spPr/>
        <p:txBody>
          <a:bodyPr/>
          <a:lstStyle/>
          <a:p>
            <a:r>
              <a:rPr lang="en-US">
                <a:latin typeface="Arial"/>
                <a:cs typeface="Arial"/>
              </a:rPr>
              <a:t>Support Vector Machine</a:t>
            </a:r>
            <a:endParaRPr lang="en-US">
              <a:cs typeface="Arial"/>
            </a:endParaRPr>
          </a:p>
        </p:txBody>
      </p:sp>
      <p:sp>
        <p:nvSpPr>
          <p:cNvPr id="3" name="Text Placeholder 2">
            <a:extLst>
              <a:ext uri="{FF2B5EF4-FFF2-40B4-BE49-F238E27FC236}">
                <a16:creationId xmlns:a16="http://schemas.microsoft.com/office/drawing/2014/main" id="{E94DC640-7765-21D8-5CFB-C1D9B29A0AFF}"/>
              </a:ext>
            </a:extLst>
          </p:cNvPr>
          <p:cNvSpPr>
            <a:spLocks noGrp="1"/>
          </p:cNvSpPr>
          <p:nvPr>
            <p:ph sz="half" idx="1"/>
          </p:nvPr>
        </p:nvSpPr>
        <p:spPr>
          <a:xfrm>
            <a:off x="382978" y="1801369"/>
            <a:ext cx="5286614" cy="4016056"/>
          </a:xfrm>
        </p:spPr>
        <p:txBody>
          <a:bodyPr vert="horz" lIns="0" tIns="0" rIns="0" bIns="0" rtlCol="0" anchor="t">
            <a:noAutofit/>
          </a:bodyPr>
          <a:lstStyle/>
          <a:p>
            <a:pPr marL="342900" indent="-342900">
              <a:buChar char="•"/>
            </a:pPr>
            <a:r>
              <a:rPr lang="en-US">
                <a:latin typeface="Arial"/>
                <a:cs typeface="Arial"/>
              </a:rPr>
              <a:t>The confusion matrix explains the percentage of predicted fraud and non-fraud cases compared to the true fraud and non-fraud cases</a:t>
            </a:r>
          </a:p>
          <a:p>
            <a:pPr marL="342900" indent="-342900">
              <a:buChar char="•"/>
            </a:pPr>
            <a:r>
              <a:rPr lang="en-US">
                <a:latin typeface="Arial"/>
                <a:cs typeface="Arial"/>
              </a:rPr>
              <a:t>The diagonal of this confusion matrix is more prominent than other models as it is predicting fraud where fraud is true 13.5% and non-fraud where non-fraud is true 66.5% of the time</a:t>
            </a:r>
          </a:p>
        </p:txBody>
      </p:sp>
      <p:sp>
        <p:nvSpPr>
          <p:cNvPr id="4" name="Footer Placeholder 3">
            <a:extLst>
              <a:ext uri="{FF2B5EF4-FFF2-40B4-BE49-F238E27FC236}">
                <a16:creationId xmlns:a16="http://schemas.microsoft.com/office/drawing/2014/main" id="{97F3B7E2-6B95-26B1-3CBC-D7BA94DA8DA6}"/>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DAAF7B1A-05BD-DAEB-FDE0-82FB42E6B100}"/>
              </a:ext>
            </a:extLst>
          </p:cNvPr>
          <p:cNvSpPr>
            <a:spLocks noGrp="1"/>
          </p:cNvSpPr>
          <p:nvPr>
            <p:ph type="sldNum" sz="quarter" idx="12"/>
          </p:nvPr>
        </p:nvSpPr>
        <p:spPr>
          <a:xfrm>
            <a:off x="4789714" y="5420179"/>
            <a:ext cx="2743200" cy="365125"/>
          </a:xfrm>
        </p:spPr>
        <p:txBody>
          <a:bodyPr/>
          <a:lstStyle/>
          <a:p>
            <a:fld id="{FB12CDF8-32CE-4E9C-B71D-397F5A61EE24}" type="slidenum">
              <a:rPr lang="en-US" smtClean="0"/>
              <a:t>20</a:t>
            </a:fld>
            <a:endParaRPr lang="en-US"/>
          </a:p>
        </p:txBody>
      </p:sp>
      <p:pic>
        <p:nvPicPr>
          <p:cNvPr id="9" name="Picture 10" descr="Chart, treemap chart&#10;&#10;Description automatically generated">
            <a:extLst>
              <a:ext uri="{FF2B5EF4-FFF2-40B4-BE49-F238E27FC236}">
                <a16:creationId xmlns:a16="http://schemas.microsoft.com/office/drawing/2014/main" id="{95B8D02D-4BC2-13AE-E7FB-EB47E6C37D25}"/>
              </a:ext>
            </a:extLst>
          </p:cNvPr>
          <p:cNvPicPr>
            <a:picLocks noGrp="1" noChangeAspect="1"/>
          </p:cNvPicPr>
          <p:nvPr>
            <p:ph sz="half" idx="2"/>
          </p:nvPr>
        </p:nvPicPr>
        <p:blipFill>
          <a:blip r:embed="rId2"/>
          <a:stretch>
            <a:fillRect/>
          </a:stretch>
        </p:blipFill>
        <p:spPr>
          <a:xfrm>
            <a:off x="6170259" y="1406845"/>
            <a:ext cx="5363495" cy="4536755"/>
          </a:xfrm>
        </p:spPr>
      </p:pic>
    </p:spTree>
    <p:extLst>
      <p:ext uri="{BB962C8B-B14F-4D97-AF65-F5344CB8AC3E}">
        <p14:creationId xmlns:p14="http://schemas.microsoft.com/office/powerpoint/2010/main" val="818442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3372358" y="2761088"/>
            <a:ext cx="5530272" cy="1661993"/>
          </a:xfrm>
        </p:spPr>
        <p:txBody>
          <a:bodyPr/>
          <a:lstStyle/>
          <a:p>
            <a:pPr>
              <a:lnSpc>
                <a:spcPct val="100000"/>
              </a:lnSpc>
            </a:pPr>
            <a:r>
              <a:rPr lang="en-US" sz="5400">
                <a:latin typeface="Arial"/>
                <a:cs typeface="Arial"/>
              </a:rPr>
              <a:t> Evaluation &amp; Conclusions </a:t>
            </a:r>
            <a:endParaRPr lang="en-US" sz="5400">
              <a:cs typeface="Arial"/>
            </a:endParaRPr>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21</a:t>
            </a:fld>
            <a:endParaRPr lang="en-US"/>
          </a:p>
        </p:txBody>
      </p:sp>
      <p:sp>
        <p:nvSpPr>
          <p:cNvPr id="3" name="Footer Placeholder 2">
            <a:extLst>
              <a:ext uri="{FF2B5EF4-FFF2-40B4-BE49-F238E27FC236}">
                <a16:creationId xmlns:a16="http://schemas.microsoft.com/office/drawing/2014/main" id="{57940E86-DC9B-94B2-56F3-34E3CE3FC9EF}"/>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Tree>
    <p:extLst>
      <p:ext uri="{BB962C8B-B14F-4D97-AF65-F5344CB8AC3E}">
        <p14:creationId xmlns:p14="http://schemas.microsoft.com/office/powerpoint/2010/main" val="1148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D208E-A4D9-6D44-28F2-306C9B7E099B}"/>
              </a:ext>
            </a:extLst>
          </p:cNvPr>
          <p:cNvSpPr>
            <a:spLocks noGrp="1"/>
          </p:cNvSpPr>
          <p:nvPr>
            <p:ph type="title"/>
          </p:nvPr>
        </p:nvSpPr>
        <p:spPr/>
        <p:txBody>
          <a:bodyPr/>
          <a:lstStyle/>
          <a:p>
            <a:r>
              <a:rPr lang="en-US">
                <a:latin typeface="Arial"/>
                <a:cs typeface="Arial"/>
              </a:rPr>
              <a:t>Indicators of Fraud</a:t>
            </a:r>
            <a:endParaRPr lang="en-US"/>
          </a:p>
        </p:txBody>
      </p:sp>
      <p:sp>
        <p:nvSpPr>
          <p:cNvPr id="3" name="Content Placeholder 2">
            <a:extLst>
              <a:ext uri="{FF2B5EF4-FFF2-40B4-BE49-F238E27FC236}">
                <a16:creationId xmlns:a16="http://schemas.microsoft.com/office/drawing/2014/main" id="{919F2776-58C4-4436-E65E-1CBE8FE8F1DA}"/>
              </a:ext>
            </a:extLst>
          </p:cNvPr>
          <p:cNvSpPr>
            <a:spLocks noGrp="1"/>
          </p:cNvSpPr>
          <p:nvPr>
            <p:ph sz="half" idx="1"/>
          </p:nvPr>
        </p:nvSpPr>
        <p:spPr/>
        <p:txBody>
          <a:bodyPr vert="horz" lIns="0" tIns="0" rIns="0" bIns="0" rtlCol="0" anchor="t">
            <a:noAutofit/>
          </a:bodyPr>
          <a:lstStyle/>
          <a:p>
            <a:pPr marL="342900" indent="-342900">
              <a:buChar char="•"/>
            </a:pPr>
            <a:r>
              <a:rPr lang="en-US">
                <a:latin typeface="Arial"/>
                <a:cs typeface="Arial"/>
              </a:rPr>
              <a:t>We used PCA ( Principle Component Analysis) to find the most important feature indicators of fraud to help with detection</a:t>
            </a:r>
          </a:p>
          <a:p>
            <a:pPr marL="342900" indent="-342900">
              <a:buChar char="•"/>
            </a:pPr>
            <a:r>
              <a:rPr lang="en-US">
                <a:latin typeface="Arial"/>
                <a:cs typeface="Arial"/>
              </a:rPr>
              <a:t>These are the 10 most important features to detect fraud</a:t>
            </a:r>
            <a:endParaRPr lang="en-US">
              <a:cs typeface="Arial" panose="020B0604020202020204" pitchFamily="34" charset="0"/>
            </a:endParaRPr>
          </a:p>
          <a:p>
            <a:pPr marL="342900" indent="-342900">
              <a:buChar char="•"/>
            </a:pPr>
            <a:r>
              <a:rPr lang="en-US">
                <a:latin typeface="Arial"/>
                <a:cs typeface="Arial"/>
              </a:rPr>
              <a:t>The vehicle claim amount seems to be the most important deciding factor to fraudulent claims</a:t>
            </a:r>
            <a:endParaRPr lang="en-US">
              <a:cs typeface="Arial" panose="020B0604020202020204" pitchFamily="34" charset="0"/>
            </a:endParaRPr>
          </a:p>
          <a:p>
            <a:pPr marL="342900" indent="-342900">
              <a:buChar char="•"/>
            </a:pPr>
            <a:endParaRPr lang="en-US">
              <a:cs typeface="Arial" panose="020B0604020202020204" pitchFamily="34" charset="0"/>
            </a:endParaRPr>
          </a:p>
        </p:txBody>
      </p:sp>
      <p:pic>
        <p:nvPicPr>
          <p:cNvPr id="7" name="Picture 7" descr="Table&#10;&#10;Description automatically generated">
            <a:extLst>
              <a:ext uri="{FF2B5EF4-FFF2-40B4-BE49-F238E27FC236}">
                <a16:creationId xmlns:a16="http://schemas.microsoft.com/office/drawing/2014/main" id="{6262C6EE-06A0-79EE-20B9-6FEA49F02260}"/>
              </a:ext>
            </a:extLst>
          </p:cNvPr>
          <p:cNvPicPr>
            <a:picLocks noGrp="1" noChangeAspect="1"/>
          </p:cNvPicPr>
          <p:nvPr>
            <p:ph sz="half" idx="2"/>
          </p:nvPr>
        </p:nvPicPr>
        <p:blipFill>
          <a:blip r:embed="rId2"/>
          <a:stretch>
            <a:fillRect/>
          </a:stretch>
        </p:blipFill>
        <p:spPr>
          <a:xfrm>
            <a:off x="6884415" y="1221855"/>
            <a:ext cx="4762500" cy="4721678"/>
          </a:xfrm>
        </p:spPr>
      </p:pic>
      <p:sp>
        <p:nvSpPr>
          <p:cNvPr id="5" name="Footer Placeholder 4">
            <a:extLst>
              <a:ext uri="{FF2B5EF4-FFF2-40B4-BE49-F238E27FC236}">
                <a16:creationId xmlns:a16="http://schemas.microsoft.com/office/drawing/2014/main" id="{80FE5422-A97B-0C52-9250-D946BBD5FE44}"/>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BA29F3EE-667E-A988-469F-960375BD363B}"/>
              </a:ext>
            </a:extLst>
          </p:cNvPr>
          <p:cNvSpPr>
            <a:spLocks noGrp="1"/>
          </p:cNvSpPr>
          <p:nvPr>
            <p:ph type="sldNum" sz="quarter" idx="12"/>
          </p:nvPr>
        </p:nvSpPr>
        <p:spPr/>
        <p:txBody>
          <a:bodyPr/>
          <a:lstStyle/>
          <a:p>
            <a:fld id="{FB12CDF8-32CE-4E9C-B71D-397F5A61EE24}" type="slidenum">
              <a:rPr lang="en-US" smtClean="0"/>
              <a:t>22</a:t>
            </a:fld>
            <a:endParaRPr lang="en-US"/>
          </a:p>
        </p:txBody>
      </p:sp>
    </p:spTree>
    <p:extLst>
      <p:ext uri="{BB962C8B-B14F-4D97-AF65-F5344CB8AC3E}">
        <p14:creationId xmlns:p14="http://schemas.microsoft.com/office/powerpoint/2010/main" val="236255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13C3-1E8A-FF1A-CBCA-0C2EDE84E5BA}"/>
              </a:ext>
            </a:extLst>
          </p:cNvPr>
          <p:cNvSpPr>
            <a:spLocks noGrp="1"/>
          </p:cNvSpPr>
          <p:nvPr>
            <p:ph type="title"/>
          </p:nvPr>
        </p:nvSpPr>
        <p:spPr>
          <a:xfrm>
            <a:off x="413657" y="587393"/>
            <a:ext cx="11430000" cy="498598"/>
          </a:xfrm>
        </p:spPr>
        <p:txBody>
          <a:bodyPr/>
          <a:lstStyle/>
          <a:p>
            <a:r>
              <a:rPr lang="en-US">
                <a:latin typeface="Arial"/>
                <a:cs typeface="Arial"/>
              </a:rPr>
              <a:t>Decision Tree -  Important Feature</a:t>
            </a:r>
            <a:endParaRPr lang="en-US"/>
          </a:p>
        </p:txBody>
      </p:sp>
      <p:sp>
        <p:nvSpPr>
          <p:cNvPr id="5" name="Footer Placeholder 4">
            <a:extLst>
              <a:ext uri="{FF2B5EF4-FFF2-40B4-BE49-F238E27FC236}">
                <a16:creationId xmlns:a16="http://schemas.microsoft.com/office/drawing/2014/main" id="{04F4ED62-2534-944D-84C9-74409A8A86CB}"/>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C3E36FE8-DE0E-99C6-8753-03FAD1F0AD7D}"/>
              </a:ext>
            </a:extLst>
          </p:cNvPr>
          <p:cNvSpPr>
            <a:spLocks noGrp="1"/>
          </p:cNvSpPr>
          <p:nvPr>
            <p:ph type="sldNum" sz="quarter" idx="12"/>
          </p:nvPr>
        </p:nvSpPr>
        <p:spPr/>
        <p:txBody>
          <a:bodyPr/>
          <a:lstStyle/>
          <a:p>
            <a:fld id="{FB12CDF8-32CE-4E9C-B71D-397F5A61EE24}" type="slidenum">
              <a:rPr lang="en-US" smtClean="0"/>
              <a:t>23</a:t>
            </a:fld>
            <a:endParaRPr lang="en-US"/>
          </a:p>
        </p:txBody>
      </p:sp>
      <p:pic>
        <p:nvPicPr>
          <p:cNvPr id="9" name="Picture 9">
            <a:extLst>
              <a:ext uri="{FF2B5EF4-FFF2-40B4-BE49-F238E27FC236}">
                <a16:creationId xmlns:a16="http://schemas.microsoft.com/office/drawing/2014/main" id="{7A63CC4C-8545-134C-E4F6-8B8541CAEF15}"/>
              </a:ext>
            </a:extLst>
          </p:cNvPr>
          <p:cNvPicPr>
            <a:picLocks noGrp="1" noChangeAspect="1"/>
          </p:cNvPicPr>
          <p:nvPr>
            <p:ph sz="half" idx="1"/>
          </p:nvPr>
        </p:nvPicPr>
        <p:blipFill>
          <a:blip r:embed="rId2"/>
          <a:stretch>
            <a:fillRect/>
          </a:stretch>
        </p:blipFill>
        <p:spPr>
          <a:xfrm>
            <a:off x="185056" y="2031601"/>
            <a:ext cx="11828928" cy="3766213"/>
          </a:xfrm>
        </p:spPr>
      </p:pic>
    </p:spTree>
    <p:extLst>
      <p:ext uri="{BB962C8B-B14F-4D97-AF65-F5344CB8AC3E}">
        <p14:creationId xmlns:p14="http://schemas.microsoft.com/office/powerpoint/2010/main" val="3986165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D96C-10D0-17E0-A7F8-525A551F1E4D}"/>
              </a:ext>
            </a:extLst>
          </p:cNvPr>
          <p:cNvSpPr>
            <a:spLocks noGrp="1"/>
          </p:cNvSpPr>
          <p:nvPr>
            <p:ph type="title"/>
          </p:nvPr>
        </p:nvSpPr>
        <p:spPr/>
        <p:txBody>
          <a:bodyPr/>
          <a:lstStyle/>
          <a:p>
            <a:r>
              <a:rPr lang="en-US">
                <a:latin typeface="Arial"/>
                <a:cs typeface="Arial"/>
              </a:rPr>
              <a:t>Summary</a:t>
            </a:r>
            <a:endParaRPr lang="en-US"/>
          </a:p>
        </p:txBody>
      </p:sp>
      <p:sp>
        <p:nvSpPr>
          <p:cNvPr id="3" name="Content Placeholder 2">
            <a:extLst>
              <a:ext uri="{FF2B5EF4-FFF2-40B4-BE49-F238E27FC236}">
                <a16:creationId xmlns:a16="http://schemas.microsoft.com/office/drawing/2014/main" id="{8A25A0DE-6BA4-D926-FC09-C3D573FDF9BB}"/>
              </a:ext>
            </a:extLst>
          </p:cNvPr>
          <p:cNvSpPr>
            <a:spLocks noGrp="1"/>
          </p:cNvSpPr>
          <p:nvPr>
            <p:ph idx="1"/>
          </p:nvPr>
        </p:nvSpPr>
        <p:spPr>
          <a:xfrm>
            <a:off x="381000" y="1788326"/>
            <a:ext cx="6784259" cy="4173203"/>
          </a:xfrm>
        </p:spPr>
        <p:txBody>
          <a:bodyPr vert="horz" lIns="0" tIns="0" rIns="0" bIns="0" rtlCol="0" anchor="t">
            <a:noAutofit/>
          </a:bodyPr>
          <a:lstStyle/>
          <a:p>
            <a:pPr marL="342900" indent="-342900">
              <a:buChar char="•"/>
            </a:pPr>
            <a:r>
              <a:rPr lang="en-US" dirty="0">
                <a:latin typeface="Arial"/>
                <a:cs typeface="Arial"/>
              </a:rPr>
              <a:t>The higher the vehicle claim amount the greater the likelihood of the claim being fraudulent. </a:t>
            </a:r>
            <a:endParaRPr lang="en-US" dirty="0">
              <a:cs typeface="Arial"/>
            </a:endParaRPr>
          </a:p>
          <a:p>
            <a:pPr marL="342900" indent="-342900">
              <a:buChar char="•"/>
            </a:pPr>
            <a:r>
              <a:rPr lang="en-US">
                <a:latin typeface="Arial"/>
                <a:cs typeface="Arial"/>
              </a:rPr>
              <a:t>Also, single vehicle collisions, female drivers, no police report, and no property damage reported claims are likely to be fraudulent.</a:t>
            </a:r>
            <a:endParaRPr lang="en-US">
              <a:cs typeface="Arial"/>
            </a:endParaRPr>
          </a:p>
          <a:p>
            <a:pPr marL="342900" indent="-342900">
              <a:buChar char="•"/>
            </a:pPr>
            <a:r>
              <a:rPr lang="en-US">
                <a:latin typeface="Arial"/>
                <a:cs typeface="Arial"/>
              </a:rPr>
              <a:t>Concluded that Support Vector Machine was the best model for our dataset. However, a low recall and precision score for predicting fraud the model may need to be adjusted.</a:t>
            </a:r>
            <a:endParaRPr lang="en-US">
              <a:cs typeface="Arial"/>
            </a:endParaRPr>
          </a:p>
          <a:p>
            <a:pPr marL="342900" indent="-342900">
              <a:buChar char="•"/>
            </a:pPr>
            <a:endParaRPr lang="en-US">
              <a:cs typeface="Arial"/>
            </a:endParaRPr>
          </a:p>
          <a:p>
            <a:pPr marL="342900" indent="-342900">
              <a:buChar char="•"/>
            </a:pPr>
            <a:endParaRPr lang="en-US">
              <a:cs typeface="Arial"/>
            </a:endParaRPr>
          </a:p>
          <a:p>
            <a:pPr marL="342900" indent="-342900">
              <a:buChar char="•"/>
            </a:pPr>
            <a:endParaRPr lang="en-US">
              <a:cs typeface="Arial"/>
            </a:endParaRPr>
          </a:p>
          <a:p>
            <a:endParaRPr lang="en-US">
              <a:cs typeface="Arial"/>
            </a:endParaRPr>
          </a:p>
        </p:txBody>
      </p:sp>
      <p:pic>
        <p:nvPicPr>
          <p:cNvPr id="4" name="Picture 4" descr="Chart, box and whisker chart&#10;&#10;Description automatically generated">
            <a:extLst>
              <a:ext uri="{FF2B5EF4-FFF2-40B4-BE49-F238E27FC236}">
                <a16:creationId xmlns:a16="http://schemas.microsoft.com/office/drawing/2014/main" id="{BB8164B6-5C54-870B-5B47-B10C49C466F0}"/>
              </a:ext>
            </a:extLst>
          </p:cNvPr>
          <p:cNvPicPr>
            <a:picLocks noChangeAspect="1"/>
          </p:cNvPicPr>
          <p:nvPr/>
        </p:nvPicPr>
        <p:blipFill>
          <a:blip r:embed="rId3"/>
          <a:stretch>
            <a:fillRect/>
          </a:stretch>
        </p:blipFill>
        <p:spPr>
          <a:xfrm>
            <a:off x="7633217" y="2142687"/>
            <a:ext cx="4327055" cy="3020185"/>
          </a:xfrm>
          <a:prstGeom prst="rect">
            <a:avLst/>
          </a:prstGeom>
        </p:spPr>
      </p:pic>
    </p:spTree>
    <p:extLst>
      <p:ext uri="{BB962C8B-B14F-4D97-AF65-F5344CB8AC3E}">
        <p14:creationId xmlns:p14="http://schemas.microsoft.com/office/powerpoint/2010/main" val="3992624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7AEDE-400F-8A83-B68E-F5D4A7B4EC0D}"/>
              </a:ext>
            </a:extLst>
          </p:cNvPr>
          <p:cNvSpPr>
            <a:spLocks noGrp="1"/>
          </p:cNvSpPr>
          <p:nvPr>
            <p:ph type="title"/>
          </p:nvPr>
        </p:nvSpPr>
        <p:spPr/>
        <p:txBody>
          <a:bodyPr/>
          <a:lstStyle/>
          <a:p>
            <a:r>
              <a:rPr lang="en-US">
                <a:latin typeface="Arial"/>
                <a:cs typeface="Arial"/>
              </a:rPr>
              <a:t>Suggestions </a:t>
            </a:r>
            <a:endParaRPr lang="en-US"/>
          </a:p>
        </p:txBody>
      </p:sp>
      <p:sp>
        <p:nvSpPr>
          <p:cNvPr id="3" name="Content Placeholder 2">
            <a:extLst>
              <a:ext uri="{FF2B5EF4-FFF2-40B4-BE49-F238E27FC236}">
                <a16:creationId xmlns:a16="http://schemas.microsoft.com/office/drawing/2014/main" id="{E5AE0228-340D-1EA5-9811-EBDF52A8A7E0}"/>
              </a:ext>
            </a:extLst>
          </p:cNvPr>
          <p:cNvSpPr>
            <a:spLocks noGrp="1"/>
          </p:cNvSpPr>
          <p:nvPr>
            <p:ph idx="1"/>
          </p:nvPr>
        </p:nvSpPr>
        <p:spPr>
          <a:xfrm>
            <a:off x="872613" y="1849778"/>
            <a:ext cx="9389807" cy="3202268"/>
          </a:xfrm>
        </p:spPr>
        <p:txBody>
          <a:bodyPr vert="horz" lIns="0" tIns="0" rIns="0" bIns="0" rtlCol="0" anchor="t">
            <a:noAutofit/>
          </a:bodyPr>
          <a:lstStyle/>
          <a:p>
            <a:pPr marL="342900" indent="-342900">
              <a:buFont typeface="Arial,Sans-Serif" panose="020B0604020202020204" pitchFamily="34" charset="0"/>
              <a:buChar char="•"/>
            </a:pPr>
            <a:r>
              <a:rPr lang="en-US">
                <a:latin typeface="Arial"/>
                <a:cs typeface="Arial"/>
              </a:rPr>
              <a:t>Claims for higher amount of vehicle claims, single collisions, female drivers, no police report, and no property damage could be flagged for closer investigation as these are more likely to have fraudulent claims.</a:t>
            </a:r>
            <a:endParaRPr lang="en-US" b="0">
              <a:latin typeface="Arial"/>
              <a:cs typeface="Arial"/>
            </a:endParaRPr>
          </a:p>
          <a:p>
            <a:pPr marL="342900" indent="-342900">
              <a:buFont typeface="Arial,Sans-Serif" panose="020B0604020202020204" pitchFamily="34" charset="0"/>
              <a:buChar char="•"/>
            </a:pPr>
            <a:endParaRPr lang="en-US" b="0">
              <a:latin typeface="Arial"/>
              <a:cs typeface="Arial"/>
            </a:endParaRPr>
          </a:p>
          <a:p>
            <a:pPr marL="342900" indent="-342900">
              <a:buFont typeface="Arial,Sans-Serif" panose="020B0604020202020204" pitchFamily="34" charset="0"/>
              <a:buChar char="•"/>
            </a:pPr>
            <a:endParaRPr lang="en-US">
              <a:latin typeface="Arial"/>
              <a:cs typeface="Arial"/>
            </a:endParaRPr>
          </a:p>
          <a:p>
            <a:endParaRPr lang="en-US">
              <a:cs typeface="Arial"/>
            </a:endParaRPr>
          </a:p>
          <a:p>
            <a:endParaRPr lang="en-US">
              <a:cs typeface="Arial"/>
            </a:endParaRPr>
          </a:p>
          <a:p>
            <a:endParaRPr lang="en-US">
              <a:cs typeface="Arial"/>
            </a:endParaRPr>
          </a:p>
        </p:txBody>
      </p:sp>
      <p:sp>
        <p:nvSpPr>
          <p:cNvPr id="4" name="Footer Placeholder 3">
            <a:extLst>
              <a:ext uri="{FF2B5EF4-FFF2-40B4-BE49-F238E27FC236}">
                <a16:creationId xmlns:a16="http://schemas.microsoft.com/office/drawing/2014/main" id="{FB7E746E-130E-849F-F16C-EEC1AB81C083}"/>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D8DE2AA8-17A1-1F58-06A3-3307F7A35173}"/>
              </a:ext>
            </a:extLst>
          </p:cNvPr>
          <p:cNvSpPr>
            <a:spLocks noGrp="1"/>
          </p:cNvSpPr>
          <p:nvPr>
            <p:ph type="sldNum" sz="quarter" idx="12"/>
          </p:nvPr>
        </p:nvSpPr>
        <p:spPr/>
        <p:txBody>
          <a:bodyPr/>
          <a:lstStyle/>
          <a:p>
            <a:fld id="{FB12CDF8-32CE-4E9C-B71D-397F5A61EE24}" type="slidenum">
              <a:rPr lang="en-US" smtClean="0"/>
              <a:t>25</a:t>
            </a:fld>
            <a:endParaRPr lang="en-US"/>
          </a:p>
        </p:txBody>
      </p:sp>
    </p:spTree>
    <p:extLst>
      <p:ext uri="{BB962C8B-B14F-4D97-AF65-F5344CB8AC3E}">
        <p14:creationId xmlns:p14="http://schemas.microsoft.com/office/powerpoint/2010/main" val="2577457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A9E3F6-EB72-4939-9021-A36D5593B921}"/>
              </a:ext>
            </a:extLst>
          </p:cNvPr>
          <p:cNvSpPr>
            <a:spLocks noGrp="1"/>
          </p:cNvSpPr>
          <p:nvPr>
            <p:ph type="ctrTitle"/>
          </p:nvPr>
        </p:nvSpPr>
        <p:spPr>
          <a:xfrm>
            <a:off x="3509966" y="1298428"/>
            <a:ext cx="9144000" cy="2387600"/>
          </a:xfrm>
        </p:spPr>
        <p:txBody>
          <a:bodyPr/>
          <a:lstStyle/>
          <a:p>
            <a:r>
              <a:rPr lang="en-US">
                <a:latin typeface="Arial"/>
                <a:cs typeface="Arial"/>
              </a:rPr>
              <a:t>Questions</a:t>
            </a:r>
            <a:endParaRPr lang="en-US"/>
          </a:p>
        </p:txBody>
      </p:sp>
    </p:spTree>
    <p:extLst>
      <p:ext uri="{BB962C8B-B14F-4D97-AF65-F5344CB8AC3E}">
        <p14:creationId xmlns:p14="http://schemas.microsoft.com/office/powerpoint/2010/main" val="25840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3811085" y="1826181"/>
            <a:ext cx="4156364" cy="3323987"/>
          </a:xfrm>
        </p:spPr>
        <p:txBody>
          <a:bodyPr/>
          <a:lstStyle/>
          <a:p>
            <a:pPr>
              <a:lnSpc>
                <a:spcPct val="100000"/>
              </a:lnSpc>
            </a:pPr>
            <a:r>
              <a:rPr lang="en-US" sz="5400">
                <a:latin typeface="Arial"/>
                <a:cs typeface="Arial"/>
              </a:rPr>
              <a:t>Data Info and Business Question</a:t>
            </a:r>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3</a:t>
            </a:fld>
            <a:endParaRPr lang="en-US"/>
          </a:p>
        </p:txBody>
      </p:sp>
      <p:sp>
        <p:nvSpPr>
          <p:cNvPr id="3" name="Footer Placeholder 2">
            <a:extLst>
              <a:ext uri="{FF2B5EF4-FFF2-40B4-BE49-F238E27FC236}">
                <a16:creationId xmlns:a16="http://schemas.microsoft.com/office/drawing/2014/main" id="{57940E86-DC9B-94B2-56F3-34E3CE3FC9EF}"/>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Tree>
    <p:extLst>
      <p:ext uri="{BB962C8B-B14F-4D97-AF65-F5344CB8AC3E}">
        <p14:creationId xmlns:p14="http://schemas.microsoft.com/office/powerpoint/2010/main" val="1518080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22356F-01E6-4472-BCD9-2CD8F6FBE72A}"/>
              </a:ext>
            </a:extLst>
          </p:cNvPr>
          <p:cNvSpPr>
            <a:spLocks noGrp="1"/>
          </p:cNvSpPr>
          <p:nvPr>
            <p:ph idx="1"/>
          </p:nvPr>
        </p:nvSpPr>
        <p:spPr>
          <a:xfrm>
            <a:off x="569637" y="1654124"/>
            <a:ext cx="10449296" cy="1951978"/>
          </a:xfrm>
        </p:spPr>
        <p:txBody>
          <a:bodyPr vert="horz" lIns="0" tIns="0" rIns="0" bIns="0" rtlCol="0" anchor="t">
            <a:noAutofit/>
          </a:bodyPr>
          <a:lstStyle/>
          <a:p>
            <a:r>
              <a:rPr lang="en-US">
                <a:solidFill>
                  <a:schemeClr val="tx1"/>
                </a:solidFill>
                <a:latin typeface="Arial"/>
                <a:cs typeface="Arial"/>
              </a:rPr>
              <a:t>Dataset: </a:t>
            </a:r>
            <a:endParaRPr lang="en-US">
              <a:solidFill>
                <a:schemeClr val="tx1"/>
              </a:solidFill>
            </a:endParaRPr>
          </a:p>
          <a:p>
            <a:pPr marL="342900" indent="-342900">
              <a:buFont typeface="Arial" panose="020B0604020202020204" pitchFamily="34" charset="0"/>
              <a:buChar char="•"/>
            </a:pPr>
            <a:r>
              <a:rPr lang="en-US" sz="1800" b="0">
                <a:solidFill>
                  <a:schemeClr val="bg1">
                    <a:lumMod val="10000"/>
                  </a:schemeClr>
                </a:solidFill>
                <a:latin typeface="+mn-lt"/>
                <a:cs typeface="Arial"/>
              </a:rPr>
              <a:t>Obtained from Kaggle </a:t>
            </a:r>
          </a:p>
          <a:p>
            <a:pPr marL="342900" indent="-342900">
              <a:buFont typeface="Arial" panose="020B0604020202020204" pitchFamily="34" charset="0"/>
              <a:buChar char="•"/>
            </a:pPr>
            <a:r>
              <a:rPr lang="en-US" sz="1800" b="0">
                <a:solidFill>
                  <a:schemeClr val="bg1">
                    <a:lumMod val="10000"/>
                  </a:schemeClr>
                </a:solidFill>
                <a:latin typeface="+mn-lt"/>
              </a:rPr>
              <a:t>The dataset contains about 1000 records, presents information of policyholders, their vehicle information, and the details of their insurance claims.</a:t>
            </a:r>
            <a:endParaRPr lang="en-US" sz="1800" b="0">
              <a:solidFill>
                <a:schemeClr val="bg1">
                  <a:lumMod val="10000"/>
                </a:schemeClr>
              </a:solidFill>
              <a:cs typeface="Arial"/>
            </a:endParaRPr>
          </a:p>
          <a:p>
            <a:endParaRPr lang="en-US" sz="1800" b="0" i="1">
              <a:solidFill>
                <a:srgbClr val="FF0000"/>
              </a:solidFill>
              <a:latin typeface="+mn-lt"/>
              <a:cs typeface="Arial"/>
            </a:endParaRPr>
          </a:p>
        </p:txBody>
      </p:sp>
      <p:sp>
        <p:nvSpPr>
          <p:cNvPr id="4" name="Title 1">
            <a:extLst>
              <a:ext uri="{FF2B5EF4-FFF2-40B4-BE49-F238E27FC236}">
                <a16:creationId xmlns:a16="http://schemas.microsoft.com/office/drawing/2014/main" id="{3C29F883-C371-3E4D-86F1-C41841FB1C86}"/>
              </a:ext>
            </a:extLst>
          </p:cNvPr>
          <p:cNvSpPr txBox="1">
            <a:spLocks/>
          </p:cNvSpPr>
          <p:nvPr/>
        </p:nvSpPr>
        <p:spPr>
          <a:xfrm>
            <a:off x="381000" y="362760"/>
            <a:ext cx="11430000" cy="927627"/>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sz="3600" b="1" i="0" kern="1200">
                <a:solidFill>
                  <a:schemeClr val="tx2"/>
                </a:solidFill>
                <a:latin typeface="Arial" panose="020B0604020202020204" pitchFamily="34" charset="0"/>
                <a:ea typeface="+mj-ea"/>
                <a:cs typeface="+mj-cs"/>
              </a:defRPr>
            </a:lvl1pPr>
          </a:lstStyle>
          <a:p>
            <a:r>
              <a:rPr lang="en-US" sz="4800"/>
              <a:t>Data Info</a:t>
            </a:r>
          </a:p>
        </p:txBody>
      </p:sp>
      <p:sp>
        <p:nvSpPr>
          <p:cNvPr id="7" name="Content Placeholder 2">
            <a:extLst>
              <a:ext uri="{FF2B5EF4-FFF2-40B4-BE49-F238E27FC236}">
                <a16:creationId xmlns:a16="http://schemas.microsoft.com/office/drawing/2014/main" id="{B7EC3EDA-A617-054C-8F67-E411143DBD5B}"/>
              </a:ext>
            </a:extLst>
          </p:cNvPr>
          <p:cNvSpPr txBox="1">
            <a:spLocks/>
          </p:cNvSpPr>
          <p:nvPr/>
        </p:nvSpPr>
        <p:spPr>
          <a:xfrm>
            <a:off x="500364" y="3606636"/>
            <a:ext cx="10595600" cy="1773023"/>
          </a:xfrm>
          <a:prstGeom prst="rect">
            <a:avLst/>
          </a:prstGeom>
        </p:spPr>
        <p:txBody>
          <a:bodyPr vert="horz" lIns="0" tIns="0" rIns="0" bIns="0" rtlCol="0" anchor="t">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0" indent="0" algn="l" defTabSz="914400" rtl="0" eaLnBrk="1" latinLnBrk="0" hangingPunct="1">
              <a:lnSpc>
                <a:spcPct val="100000"/>
              </a:lnSpc>
              <a:spcBef>
                <a:spcPts val="1200"/>
              </a:spcBef>
              <a:buFont typeface="Arial" panose="020B0604020202020204" pitchFamily="34" charset="0"/>
              <a:buNone/>
              <a:defRPr sz="1600" b="1" i="0" kern="1200">
                <a:solidFill>
                  <a:schemeClr val="tx2"/>
                </a:solidFill>
                <a:latin typeface="Arial" panose="020B0604020202020204" pitchFamily="34" charset="0"/>
                <a:ea typeface="+mn-ea"/>
                <a:cs typeface="+mn-cs"/>
              </a:defRPr>
            </a:lvl2pPr>
            <a:lvl3pPr marL="457200" indent="0" algn="l" defTabSz="914400" rtl="0" eaLnBrk="1" latinLnBrk="0" hangingPunct="1">
              <a:lnSpc>
                <a:spcPct val="100000"/>
              </a:lnSpc>
              <a:spcBef>
                <a:spcPts val="1800"/>
              </a:spcBef>
              <a:buFont typeface="Palatino" pitchFamily="2" charset="0"/>
              <a:buNone/>
              <a:defRPr sz="1600" b="0" i="0" kern="1200">
                <a:solidFill>
                  <a:schemeClr val="tx1"/>
                </a:solidFill>
                <a:latin typeface="Arial" panose="020B0604020202020204" pitchFamily="34" charset="0"/>
                <a:ea typeface="+mn-ea"/>
                <a:cs typeface="+mn-cs"/>
              </a:defRPr>
            </a:lvl3pPr>
            <a:lvl4pPr marL="914400" indent="0" algn="l" defTabSz="914400" rtl="0" eaLnBrk="1" latinLnBrk="0" hangingPunct="1">
              <a:lnSpc>
                <a:spcPct val="100000"/>
              </a:lnSpc>
              <a:spcBef>
                <a:spcPts val="1800"/>
              </a:spcBef>
              <a:buFont typeface="Arial" panose="020B0604020202020204" pitchFamily="34" charset="0"/>
              <a:buNone/>
              <a:defRPr sz="1600" b="0" i="1" kern="1200">
                <a:solidFill>
                  <a:schemeClr val="tx1"/>
                </a:solidFill>
                <a:latin typeface="Arial" panose="020B0604020202020204" pitchFamily="34" charset="0"/>
                <a:ea typeface="+mn-ea"/>
                <a:cs typeface="+mn-cs"/>
              </a:defRPr>
            </a:lvl4pPr>
            <a:lvl5pPr marL="1371600" indent="0" algn="l" defTabSz="914400" rtl="0" eaLnBrk="1" latinLnBrk="0" hangingPunct="1">
              <a:lnSpc>
                <a:spcPct val="100000"/>
              </a:lnSpc>
              <a:spcBef>
                <a:spcPts val="1800"/>
              </a:spcBef>
              <a:buFont typeface="Palatino" pitchFamily="2" charset="0"/>
              <a:buNone/>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lumMod val="75000"/>
                  </a:schemeClr>
                </a:solidFill>
                <a:latin typeface="Arial"/>
                <a:cs typeface="Arial"/>
              </a:rPr>
              <a:t>Business Question:</a:t>
            </a:r>
          </a:p>
          <a:p>
            <a:pPr marL="342900" indent="-342900">
              <a:buFont typeface="Arial" panose="020B0604020202020204" pitchFamily="34" charset="0"/>
              <a:buChar char="•"/>
            </a:pPr>
            <a:r>
              <a:rPr lang="en-US" sz="1800" b="0">
                <a:solidFill>
                  <a:schemeClr val="bg1">
                    <a:lumMod val="10000"/>
                  </a:schemeClr>
                </a:solidFill>
                <a:latin typeface="Arial"/>
                <a:cs typeface="Arial"/>
              </a:rPr>
              <a:t>"What are the common indicators of fraudulent insurance claims and how can we use this to devise a risk assessment to account for this?</a:t>
            </a:r>
            <a:r>
              <a:rPr lang="en-US" b="0">
                <a:solidFill>
                  <a:schemeClr val="bg1">
                    <a:lumMod val="10000"/>
                  </a:schemeClr>
                </a:solidFill>
                <a:latin typeface="Arial"/>
                <a:cs typeface="Arial"/>
              </a:rPr>
              <a:t>"</a:t>
            </a:r>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2651638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3741813" y="1352956"/>
            <a:ext cx="4456545" cy="4154984"/>
          </a:xfrm>
        </p:spPr>
        <p:txBody>
          <a:bodyPr/>
          <a:lstStyle/>
          <a:p>
            <a:pPr>
              <a:lnSpc>
                <a:spcPct val="100000"/>
              </a:lnSpc>
            </a:pPr>
            <a:r>
              <a:rPr lang="en-US" sz="5400">
                <a:latin typeface="Arial"/>
                <a:cs typeface="Arial"/>
              </a:rPr>
              <a:t> Data Pre-processing &amp; Exploratory Analysis </a:t>
            </a:r>
            <a:endParaRPr lang="en-US" sz="5400"/>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5</a:t>
            </a:fld>
            <a:endParaRPr lang="en-US"/>
          </a:p>
        </p:txBody>
      </p:sp>
      <p:sp>
        <p:nvSpPr>
          <p:cNvPr id="3" name="Footer Placeholder 2">
            <a:extLst>
              <a:ext uri="{FF2B5EF4-FFF2-40B4-BE49-F238E27FC236}">
                <a16:creationId xmlns:a16="http://schemas.microsoft.com/office/drawing/2014/main" id="{57940E86-DC9B-94B2-56F3-34E3CE3FC9EF}"/>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Tree>
    <p:extLst>
      <p:ext uri="{BB962C8B-B14F-4D97-AF65-F5344CB8AC3E}">
        <p14:creationId xmlns:p14="http://schemas.microsoft.com/office/powerpoint/2010/main" val="3080557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A0FB-6220-D768-D308-C8892CE45D9F}"/>
              </a:ext>
            </a:extLst>
          </p:cNvPr>
          <p:cNvSpPr>
            <a:spLocks noGrp="1"/>
          </p:cNvSpPr>
          <p:nvPr>
            <p:ph type="title"/>
          </p:nvPr>
        </p:nvSpPr>
        <p:spPr/>
        <p:txBody>
          <a:bodyPr/>
          <a:lstStyle/>
          <a:p>
            <a:r>
              <a:rPr lang="en-US">
                <a:latin typeface="Arial"/>
                <a:cs typeface="Arial"/>
              </a:rPr>
              <a:t>Feature Determination &amp; Handling </a:t>
            </a:r>
            <a:endParaRPr lang="en-US"/>
          </a:p>
        </p:txBody>
      </p:sp>
      <p:sp>
        <p:nvSpPr>
          <p:cNvPr id="3" name="Text Placeholder 2">
            <a:extLst>
              <a:ext uri="{FF2B5EF4-FFF2-40B4-BE49-F238E27FC236}">
                <a16:creationId xmlns:a16="http://schemas.microsoft.com/office/drawing/2014/main" id="{E94DC640-7765-21D8-5CFB-C1D9B29A0AFF}"/>
              </a:ext>
            </a:extLst>
          </p:cNvPr>
          <p:cNvSpPr>
            <a:spLocks noGrp="1"/>
          </p:cNvSpPr>
          <p:nvPr>
            <p:ph sz="half" idx="1"/>
          </p:nvPr>
        </p:nvSpPr>
        <p:spPr>
          <a:xfrm>
            <a:off x="5988170" y="1784353"/>
            <a:ext cx="4953676" cy="4144870"/>
          </a:xfrm>
        </p:spPr>
        <p:txBody>
          <a:bodyPr vert="horz" lIns="0" tIns="0" rIns="0" bIns="0" rtlCol="0" anchor="t">
            <a:noAutofit/>
          </a:bodyPr>
          <a:lstStyle/>
          <a:p>
            <a:endParaRPr lang="en-US">
              <a:solidFill>
                <a:schemeClr val="tx1"/>
              </a:solidFill>
              <a:cs typeface="Arial"/>
            </a:endParaRPr>
          </a:p>
          <a:p>
            <a:endParaRPr lang="en-US">
              <a:solidFill>
                <a:schemeClr val="tx1"/>
              </a:solidFill>
              <a:cs typeface="Arial"/>
            </a:endParaRPr>
          </a:p>
          <a:p>
            <a:pPr marL="342900" indent="-342900">
              <a:buChar char="•"/>
            </a:pPr>
            <a:endParaRPr lang="en-US">
              <a:solidFill>
                <a:srgbClr val="404041"/>
              </a:solidFill>
              <a:cs typeface="Arial"/>
            </a:endParaRPr>
          </a:p>
          <a:p>
            <a:endParaRPr lang="en-US">
              <a:solidFill>
                <a:srgbClr val="404041"/>
              </a:solidFill>
              <a:cs typeface="Arial"/>
            </a:endParaRPr>
          </a:p>
          <a:p>
            <a:pPr marL="342900" indent="-342900">
              <a:buChar char="•"/>
            </a:pPr>
            <a:endParaRPr lang="en-US">
              <a:cs typeface="Arial"/>
            </a:endParaRPr>
          </a:p>
          <a:p>
            <a:endParaRPr lang="en-US">
              <a:cs typeface="Arial"/>
            </a:endParaRPr>
          </a:p>
          <a:p>
            <a:endParaRPr lang="en-US">
              <a:cs typeface="Arial"/>
            </a:endParaRPr>
          </a:p>
        </p:txBody>
      </p:sp>
      <p:sp>
        <p:nvSpPr>
          <p:cNvPr id="6" name="Content Placeholder 5">
            <a:extLst>
              <a:ext uri="{FF2B5EF4-FFF2-40B4-BE49-F238E27FC236}">
                <a16:creationId xmlns:a16="http://schemas.microsoft.com/office/drawing/2014/main" id="{388B7D15-ACE0-676A-AB62-57E42D5BA829}"/>
              </a:ext>
            </a:extLst>
          </p:cNvPr>
          <p:cNvSpPr>
            <a:spLocks noGrp="1"/>
          </p:cNvSpPr>
          <p:nvPr>
            <p:ph sz="half" idx="2"/>
          </p:nvPr>
        </p:nvSpPr>
        <p:spPr>
          <a:xfrm>
            <a:off x="452827" y="1501324"/>
            <a:ext cx="10192169" cy="4340812"/>
          </a:xfrm>
        </p:spPr>
        <p:txBody>
          <a:bodyPr vert="horz" lIns="0" tIns="0" rIns="0" bIns="0" rtlCol="0" anchor="t">
            <a:noAutofit/>
          </a:bodyPr>
          <a:lstStyle/>
          <a:p>
            <a:pPr marL="342900" indent="-342900">
              <a:buChar char="•"/>
            </a:pPr>
            <a:r>
              <a:rPr lang="en-US" dirty="0">
                <a:solidFill>
                  <a:schemeClr val="tx1"/>
                </a:solidFill>
                <a:latin typeface="Arial"/>
                <a:cs typeface="Arial"/>
              </a:rPr>
              <a:t>Removed missing values</a:t>
            </a:r>
            <a:endParaRPr lang="en-US" dirty="0">
              <a:solidFill>
                <a:schemeClr val="tx1"/>
              </a:solidFill>
              <a:cs typeface="Arial"/>
            </a:endParaRPr>
          </a:p>
          <a:p>
            <a:pPr marL="342900" indent="-342900">
              <a:buChar char="•"/>
            </a:pPr>
            <a:r>
              <a:rPr lang="en-US" dirty="0">
                <a:solidFill>
                  <a:schemeClr val="tx1"/>
                </a:solidFill>
                <a:latin typeface="Arial"/>
                <a:cs typeface="Arial"/>
              </a:rPr>
              <a:t>Removed the date features (bind date and incident date), since they are irrelevant in detecting fraud</a:t>
            </a:r>
          </a:p>
          <a:p>
            <a:pPr marL="342900" indent="-342900">
              <a:buChar char="•"/>
            </a:pPr>
            <a:r>
              <a:rPr lang="en-US" dirty="0">
                <a:solidFill>
                  <a:schemeClr val="tx1"/>
                </a:solidFill>
                <a:latin typeface="Arial"/>
                <a:cs typeface="Arial"/>
              </a:rPr>
              <a:t>Observed the domains of each feature</a:t>
            </a:r>
          </a:p>
          <a:p>
            <a:pPr marL="342900" indent="-342900">
              <a:buChar char="•"/>
            </a:pPr>
            <a:r>
              <a:rPr lang="en-US" dirty="0">
                <a:solidFill>
                  <a:schemeClr val="tx1"/>
                </a:solidFill>
                <a:latin typeface="Arial"/>
                <a:cs typeface="Arial"/>
              </a:rPr>
              <a:t>Split the features into Categorical and Continuous</a:t>
            </a:r>
          </a:p>
          <a:p>
            <a:pPr marL="575945" lvl="1" indent="-342900"/>
            <a:r>
              <a:rPr lang="en-US" b="1" dirty="0">
                <a:latin typeface="Arial"/>
                <a:cs typeface="Arial"/>
              </a:rPr>
              <a:t>22 Categorical feature</a:t>
            </a:r>
          </a:p>
          <a:p>
            <a:pPr marL="575945" lvl="1" indent="-342900"/>
            <a:r>
              <a:rPr lang="en-US" b="1" dirty="0">
                <a:latin typeface="Arial"/>
                <a:cs typeface="Arial"/>
              </a:rPr>
              <a:t>15 continuous features</a:t>
            </a:r>
          </a:p>
          <a:p>
            <a:pPr marL="342900" indent="-342900">
              <a:buChar char="•"/>
            </a:pPr>
            <a:r>
              <a:rPr lang="en-US" dirty="0">
                <a:solidFill>
                  <a:srgbClr val="404041"/>
                </a:solidFill>
                <a:latin typeface="Arial"/>
                <a:cs typeface="Arial"/>
              </a:rPr>
              <a:t>Created Data Quality Reports for both Categorical and Continuous features</a:t>
            </a:r>
            <a:endParaRPr lang="en-US" b="1" dirty="0">
              <a:solidFill>
                <a:srgbClr val="404041"/>
              </a:solidFill>
              <a:latin typeface="Arial"/>
              <a:cs typeface="Arial"/>
            </a:endParaRPr>
          </a:p>
          <a:p>
            <a:endParaRPr lang="en-US" dirty="0">
              <a:solidFill>
                <a:srgbClr val="404041"/>
              </a:solidFill>
              <a:latin typeface="Arial"/>
              <a:cs typeface="Arial"/>
            </a:endParaRPr>
          </a:p>
          <a:p>
            <a:pPr marL="342900" indent="-342900"/>
            <a:endParaRPr lang="en-US">
              <a:solidFill>
                <a:srgbClr val="C60C30"/>
              </a:solidFill>
              <a:latin typeface="Arial"/>
              <a:cs typeface="Arial"/>
            </a:endParaRPr>
          </a:p>
          <a:p>
            <a:pPr marL="342900" indent="-342900"/>
            <a:endParaRPr lang="en-US">
              <a:solidFill>
                <a:srgbClr val="C60C30"/>
              </a:solidFill>
              <a:latin typeface="Arial"/>
              <a:cs typeface="Arial"/>
            </a:endParaRPr>
          </a:p>
          <a:p>
            <a:pPr marL="233045" lvl="1" indent="-233045"/>
            <a:endParaRPr lang="en-US">
              <a:solidFill>
                <a:schemeClr val="tx1"/>
              </a:solidFill>
              <a:latin typeface="Arial"/>
              <a:cs typeface="Arial"/>
            </a:endParaRPr>
          </a:p>
          <a:p>
            <a:pPr algn="just"/>
            <a:endParaRPr lang="en-US">
              <a:solidFill>
                <a:schemeClr val="tx1"/>
              </a:solidFill>
              <a:latin typeface="Arial"/>
              <a:cs typeface="Arial"/>
            </a:endParaRPr>
          </a:p>
          <a:p>
            <a:pPr algn="just"/>
            <a:endParaRPr lang="en-US">
              <a:solidFill>
                <a:schemeClr val="tx1"/>
              </a:solidFill>
              <a:latin typeface="Arial"/>
              <a:cs typeface="Arial"/>
            </a:endParaRPr>
          </a:p>
        </p:txBody>
      </p:sp>
      <p:sp>
        <p:nvSpPr>
          <p:cNvPr id="4" name="Footer Placeholder 3">
            <a:extLst>
              <a:ext uri="{FF2B5EF4-FFF2-40B4-BE49-F238E27FC236}">
                <a16:creationId xmlns:a16="http://schemas.microsoft.com/office/drawing/2014/main" id="{97F3B7E2-6B95-26B1-3CBC-D7BA94DA8DA6}"/>
              </a:ext>
            </a:extLst>
          </p:cNvPr>
          <p:cNvSpPr>
            <a:spLocks noGrp="1"/>
          </p:cNvSpPr>
          <p:nvPr>
            <p:ph type="ftr" sz="quarter" idx="11"/>
          </p:nvPr>
        </p:nvSpPr>
        <p:spPr/>
        <p:txBody>
          <a:bodyPr/>
          <a:lstStyle/>
          <a:p>
            <a:r>
              <a:rPr lang="en-US"/>
              <a:t>The analysis and results are based on synthetically generated data. This is NOT a reflection of </a:t>
            </a:r>
            <a:r>
              <a:rPr lang="en-US" err="1"/>
              <a:t>Truist's</a:t>
            </a:r>
            <a:r>
              <a:rPr lang="en-US"/>
              <a:t> data.​</a:t>
            </a:r>
          </a:p>
        </p:txBody>
      </p:sp>
      <p:sp>
        <p:nvSpPr>
          <p:cNvPr id="5" name="Slide Number Placeholder 4">
            <a:extLst>
              <a:ext uri="{FF2B5EF4-FFF2-40B4-BE49-F238E27FC236}">
                <a16:creationId xmlns:a16="http://schemas.microsoft.com/office/drawing/2014/main" id="{DAAF7B1A-05BD-DAEB-FDE0-82FB42E6B100}"/>
              </a:ext>
            </a:extLst>
          </p:cNvPr>
          <p:cNvSpPr>
            <a:spLocks noGrp="1"/>
          </p:cNvSpPr>
          <p:nvPr>
            <p:ph type="sldNum" sz="quarter" idx="12"/>
          </p:nvPr>
        </p:nvSpPr>
        <p:spPr/>
        <p:txBody>
          <a:bodyPr/>
          <a:lstStyle/>
          <a:p>
            <a:fld id="{FB12CDF8-32CE-4E9C-B71D-397F5A61EE24}" type="slidenum">
              <a:rPr lang="en-US" dirty="0" smtClean="0"/>
              <a:t>6</a:t>
            </a:fld>
            <a:endParaRPr lang="en-US"/>
          </a:p>
        </p:txBody>
      </p:sp>
    </p:spTree>
    <p:extLst>
      <p:ext uri="{BB962C8B-B14F-4D97-AF65-F5344CB8AC3E}">
        <p14:creationId xmlns:p14="http://schemas.microsoft.com/office/powerpoint/2010/main" val="689549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4A13C-4828-9994-1808-7FD4BB8ABE7A}"/>
              </a:ext>
            </a:extLst>
          </p:cNvPr>
          <p:cNvSpPr>
            <a:spLocks noGrp="1"/>
          </p:cNvSpPr>
          <p:nvPr>
            <p:ph type="title"/>
          </p:nvPr>
        </p:nvSpPr>
        <p:spPr/>
        <p:txBody>
          <a:bodyPr/>
          <a:lstStyle/>
          <a:p>
            <a:r>
              <a:rPr lang="en-US">
                <a:latin typeface="Arial"/>
                <a:cs typeface="Arial"/>
              </a:rPr>
              <a:t>Domains</a:t>
            </a:r>
            <a:endParaRPr lang="en-US"/>
          </a:p>
        </p:txBody>
      </p:sp>
      <p:pic>
        <p:nvPicPr>
          <p:cNvPr id="7" name="Picture 7">
            <a:extLst>
              <a:ext uri="{FF2B5EF4-FFF2-40B4-BE49-F238E27FC236}">
                <a16:creationId xmlns:a16="http://schemas.microsoft.com/office/drawing/2014/main" id="{7DD0B13E-9D7D-59A0-2092-25CA088CB3D8}"/>
              </a:ext>
            </a:extLst>
          </p:cNvPr>
          <p:cNvPicPr>
            <a:picLocks noGrp="1" noChangeAspect="1"/>
          </p:cNvPicPr>
          <p:nvPr>
            <p:ph sz="half" idx="1"/>
          </p:nvPr>
        </p:nvPicPr>
        <p:blipFill>
          <a:blip r:embed="rId2"/>
          <a:stretch>
            <a:fillRect/>
          </a:stretch>
        </p:blipFill>
        <p:spPr>
          <a:xfrm>
            <a:off x="2345523" y="1711644"/>
            <a:ext cx="3393196" cy="4732698"/>
          </a:xfrm>
        </p:spPr>
      </p:pic>
      <p:pic>
        <p:nvPicPr>
          <p:cNvPr id="8" name="Picture 8" descr="Text&#10;&#10;Description automatically generated">
            <a:extLst>
              <a:ext uri="{FF2B5EF4-FFF2-40B4-BE49-F238E27FC236}">
                <a16:creationId xmlns:a16="http://schemas.microsoft.com/office/drawing/2014/main" id="{B3D1EC48-CE82-BA75-9214-75B668861F37}"/>
              </a:ext>
            </a:extLst>
          </p:cNvPr>
          <p:cNvPicPr>
            <a:picLocks noGrp="1" noChangeAspect="1"/>
          </p:cNvPicPr>
          <p:nvPr>
            <p:ph sz="half" idx="2"/>
          </p:nvPr>
        </p:nvPicPr>
        <p:blipFill>
          <a:blip r:embed="rId3"/>
          <a:stretch>
            <a:fillRect/>
          </a:stretch>
        </p:blipFill>
        <p:spPr>
          <a:xfrm>
            <a:off x="6363261" y="2345804"/>
            <a:ext cx="4552950" cy="4095750"/>
          </a:xfrm>
        </p:spPr>
      </p:pic>
      <p:sp>
        <p:nvSpPr>
          <p:cNvPr id="5" name="Footer Placeholder 4">
            <a:extLst>
              <a:ext uri="{FF2B5EF4-FFF2-40B4-BE49-F238E27FC236}">
                <a16:creationId xmlns:a16="http://schemas.microsoft.com/office/drawing/2014/main" id="{E285C973-92B9-97BE-83EC-0287CFC10E94}"/>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B668534C-C03D-6653-F790-1078DD654046}"/>
              </a:ext>
            </a:extLst>
          </p:cNvPr>
          <p:cNvSpPr>
            <a:spLocks noGrp="1"/>
          </p:cNvSpPr>
          <p:nvPr>
            <p:ph type="sldNum" sz="quarter" idx="12"/>
          </p:nvPr>
        </p:nvSpPr>
        <p:spPr/>
        <p:txBody>
          <a:bodyPr/>
          <a:lstStyle/>
          <a:p>
            <a:fld id="{FB12CDF8-32CE-4E9C-B71D-397F5A61EE24}" type="slidenum">
              <a:rPr lang="en-US" smtClean="0"/>
              <a:t>7</a:t>
            </a:fld>
            <a:endParaRPr lang="en-US"/>
          </a:p>
        </p:txBody>
      </p:sp>
      <p:sp>
        <p:nvSpPr>
          <p:cNvPr id="9" name="TextBox 8">
            <a:extLst>
              <a:ext uri="{FF2B5EF4-FFF2-40B4-BE49-F238E27FC236}">
                <a16:creationId xmlns:a16="http://schemas.microsoft.com/office/drawing/2014/main" id="{80361275-8FFA-ED93-E5BA-BEF7662462AE}"/>
              </a:ext>
            </a:extLst>
          </p:cNvPr>
          <p:cNvSpPr txBox="1"/>
          <p:nvPr/>
        </p:nvSpPr>
        <p:spPr>
          <a:xfrm>
            <a:off x="2653392" y="1363435"/>
            <a:ext cx="2775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Sofia Pro Medium"/>
              </a:rPr>
              <a:t>Categorical</a:t>
            </a:r>
            <a:endParaRPr lang="en-US">
              <a:latin typeface="Sofia Pro Medium" panose="020B0000000000000000" pitchFamily="34" charset="0"/>
            </a:endParaRPr>
          </a:p>
        </p:txBody>
      </p:sp>
      <p:sp>
        <p:nvSpPr>
          <p:cNvPr id="10" name="TextBox 9">
            <a:extLst>
              <a:ext uri="{FF2B5EF4-FFF2-40B4-BE49-F238E27FC236}">
                <a16:creationId xmlns:a16="http://schemas.microsoft.com/office/drawing/2014/main" id="{3E92EA9C-9618-529A-3888-116DEC0C9B8D}"/>
              </a:ext>
            </a:extLst>
          </p:cNvPr>
          <p:cNvSpPr txBox="1"/>
          <p:nvPr/>
        </p:nvSpPr>
        <p:spPr>
          <a:xfrm>
            <a:off x="6708321" y="1809750"/>
            <a:ext cx="3905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Sofia Pro Medium"/>
              </a:rPr>
              <a:t>Continuous</a:t>
            </a:r>
            <a:endParaRPr lang="en-US">
              <a:latin typeface="Sofia Pro Medium" panose="020B0000000000000000" pitchFamily="34" charset="0"/>
            </a:endParaRPr>
          </a:p>
        </p:txBody>
      </p:sp>
    </p:spTree>
    <p:extLst>
      <p:ext uri="{BB962C8B-B14F-4D97-AF65-F5344CB8AC3E}">
        <p14:creationId xmlns:p14="http://schemas.microsoft.com/office/powerpoint/2010/main" val="210074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57CC-EB01-97CA-D177-ECCE61C4190E}"/>
              </a:ext>
            </a:extLst>
          </p:cNvPr>
          <p:cNvSpPr>
            <a:spLocks noGrp="1"/>
          </p:cNvSpPr>
          <p:nvPr>
            <p:ph type="title"/>
          </p:nvPr>
        </p:nvSpPr>
        <p:spPr/>
        <p:txBody>
          <a:bodyPr/>
          <a:lstStyle/>
          <a:p>
            <a:r>
              <a:rPr lang="en-US">
                <a:latin typeface="Arial"/>
                <a:cs typeface="Arial"/>
              </a:rPr>
              <a:t>Data Quality Report</a:t>
            </a:r>
            <a:endParaRPr lang="en-US"/>
          </a:p>
        </p:txBody>
      </p:sp>
      <p:pic>
        <p:nvPicPr>
          <p:cNvPr id="7" name="Picture 7" descr="A picture containing table&#10;&#10;Description automatically generated">
            <a:extLst>
              <a:ext uri="{FF2B5EF4-FFF2-40B4-BE49-F238E27FC236}">
                <a16:creationId xmlns:a16="http://schemas.microsoft.com/office/drawing/2014/main" id="{C08C1C83-D6E9-3C8B-1F59-782809E4CA26}"/>
              </a:ext>
            </a:extLst>
          </p:cNvPr>
          <p:cNvPicPr>
            <a:picLocks noGrp="1" noChangeAspect="1"/>
          </p:cNvPicPr>
          <p:nvPr>
            <p:ph sz="half" idx="1"/>
          </p:nvPr>
        </p:nvPicPr>
        <p:blipFill>
          <a:blip r:embed="rId2"/>
          <a:stretch>
            <a:fillRect/>
          </a:stretch>
        </p:blipFill>
        <p:spPr>
          <a:xfrm>
            <a:off x="380999" y="1899752"/>
            <a:ext cx="5673935" cy="3776906"/>
          </a:xfrm>
        </p:spPr>
      </p:pic>
      <p:pic>
        <p:nvPicPr>
          <p:cNvPr id="8" name="Picture 8" descr="A picture containing table&#10;&#10;Description automatically generated">
            <a:extLst>
              <a:ext uri="{FF2B5EF4-FFF2-40B4-BE49-F238E27FC236}">
                <a16:creationId xmlns:a16="http://schemas.microsoft.com/office/drawing/2014/main" id="{8A55C9A4-41F0-0A37-5C23-AD512C4855E1}"/>
              </a:ext>
            </a:extLst>
          </p:cNvPr>
          <p:cNvPicPr>
            <a:picLocks noGrp="1" noChangeAspect="1"/>
          </p:cNvPicPr>
          <p:nvPr>
            <p:ph sz="half" idx="2"/>
          </p:nvPr>
        </p:nvPicPr>
        <p:blipFill>
          <a:blip r:embed="rId3"/>
          <a:stretch>
            <a:fillRect/>
          </a:stretch>
        </p:blipFill>
        <p:spPr>
          <a:xfrm>
            <a:off x="6180081" y="2441134"/>
            <a:ext cx="5630919" cy="2761740"/>
          </a:xfrm>
        </p:spPr>
      </p:pic>
      <p:sp>
        <p:nvSpPr>
          <p:cNvPr id="5" name="Footer Placeholder 4">
            <a:extLst>
              <a:ext uri="{FF2B5EF4-FFF2-40B4-BE49-F238E27FC236}">
                <a16:creationId xmlns:a16="http://schemas.microsoft.com/office/drawing/2014/main" id="{99D7C7DA-AA5A-7060-02E0-305D8BB9ABEF}"/>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93C5907C-E548-A477-E882-7559971E2EB8}"/>
              </a:ext>
            </a:extLst>
          </p:cNvPr>
          <p:cNvSpPr>
            <a:spLocks noGrp="1"/>
          </p:cNvSpPr>
          <p:nvPr>
            <p:ph type="sldNum" sz="quarter" idx="12"/>
          </p:nvPr>
        </p:nvSpPr>
        <p:spPr/>
        <p:txBody>
          <a:bodyPr/>
          <a:lstStyle/>
          <a:p>
            <a:fld id="{FB12CDF8-32CE-4E9C-B71D-397F5A61EE24}" type="slidenum">
              <a:rPr lang="en-US" smtClean="0"/>
              <a:t>8</a:t>
            </a:fld>
            <a:endParaRPr lang="en-US"/>
          </a:p>
        </p:txBody>
      </p:sp>
      <p:sp>
        <p:nvSpPr>
          <p:cNvPr id="9" name="TextBox 8">
            <a:extLst>
              <a:ext uri="{FF2B5EF4-FFF2-40B4-BE49-F238E27FC236}">
                <a16:creationId xmlns:a16="http://schemas.microsoft.com/office/drawing/2014/main" id="{897B6163-1BE9-F445-8767-26E8461B6E9D}"/>
              </a:ext>
            </a:extLst>
          </p:cNvPr>
          <p:cNvSpPr txBox="1"/>
          <p:nvPr/>
        </p:nvSpPr>
        <p:spPr>
          <a:xfrm>
            <a:off x="530678" y="1496785"/>
            <a:ext cx="52251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Sofia Pro Medium"/>
              </a:rPr>
              <a:t>Categorical</a:t>
            </a:r>
            <a:endParaRPr lang="en-US">
              <a:latin typeface="Sofia Pro Medium" panose="020B0000000000000000" pitchFamily="34" charset="0"/>
            </a:endParaRPr>
          </a:p>
        </p:txBody>
      </p:sp>
      <p:sp>
        <p:nvSpPr>
          <p:cNvPr id="11" name="TextBox 10">
            <a:extLst>
              <a:ext uri="{FF2B5EF4-FFF2-40B4-BE49-F238E27FC236}">
                <a16:creationId xmlns:a16="http://schemas.microsoft.com/office/drawing/2014/main" id="{6F0970DD-2C5A-C6E8-4987-13F191552B1A}"/>
              </a:ext>
            </a:extLst>
          </p:cNvPr>
          <p:cNvSpPr txBox="1"/>
          <p:nvPr/>
        </p:nvSpPr>
        <p:spPr>
          <a:xfrm>
            <a:off x="6585857" y="1986642"/>
            <a:ext cx="4925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Sofia Pro Medium"/>
              </a:rPr>
              <a:t>Continuous</a:t>
            </a:r>
            <a:endParaRPr lang="en-US">
              <a:latin typeface="Sofia Pro Medium" panose="020B0000000000000000" pitchFamily="34" charset="0"/>
            </a:endParaRPr>
          </a:p>
        </p:txBody>
      </p:sp>
    </p:spTree>
    <p:extLst>
      <p:ext uri="{BB962C8B-B14F-4D97-AF65-F5344CB8AC3E}">
        <p14:creationId xmlns:p14="http://schemas.microsoft.com/office/powerpoint/2010/main" val="3507512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A0FB-6220-D768-D308-C8892CE45D9F}"/>
              </a:ext>
            </a:extLst>
          </p:cNvPr>
          <p:cNvSpPr>
            <a:spLocks noGrp="1"/>
          </p:cNvSpPr>
          <p:nvPr>
            <p:ph type="title"/>
          </p:nvPr>
        </p:nvSpPr>
        <p:spPr/>
        <p:txBody>
          <a:bodyPr/>
          <a:lstStyle/>
          <a:p>
            <a:r>
              <a:rPr lang="en-US">
                <a:latin typeface="Arial"/>
                <a:cs typeface="Arial"/>
              </a:rPr>
              <a:t>Handling Missing Data</a:t>
            </a:r>
            <a:endParaRPr lang="en-US"/>
          </a:p>
        </p:txBody>
      </p:sp>
      <p:pic>
        <p:nvPicPr>
          <p:cNvPr id="7" name="Picture 7" descr="Table&#10;&#10;Description automatically generated">
            <a:extLst>
              <a:ext uri="{FF2B5EF4-FFF2-40B4-BE49-F238E27FC236}">
                <a16:creationId xmlns:a16="http://schemas.microsoft.com/office/drawing/2014/main" id="{034B5C78-BFB5-8516-E48A-B912C8477FED}"/>
              </a:ext>
            </a:extLst>
          </p:cNvPr>
          <p:cNvPicPr>
            <a:picLocks noGrp="1" noChangeAspect="1"/>
          </p:cNvPicPr>
          <p:nvPr>
            <p:ph sz="half" idx="1"/>
          </p:nvPr>
        </p:nvPicPr>
        <p:blipFill rotWithShape="1">
          <a:blip r:embed="rId3"/>
          <a:srcRect l="131" r="-843" b="12256"/>
          <a:stretch/>
        </p:blipFill>
        <p:spPr>
          <a:xfrm>
            <a:off x="287996" y="1614003"/>
            <a:ext cx="2754411" cy="3636867"/>
          </a:xfrm>
        </p:spPr>
      </p:pic>
      <p:pic>
        <p:nvPicPr>
          <p:cNvPr id="8" name="Picture 8" descr="Table&#10;&#10;Description automatically generated">
            <a:extLst>
              <a:ext uri="{FF2B5EF4-FFF2-40B4-BE49-F238E27FC236}">
                <a16:creationId xmlns:a16="http://schemas.microsoft.com/office/drawing/2014/main" id="{69C91D64-4267-8D57-CB4C-6F4F186F41A7}"/>
              </a:ext>
            </a:extLst>
          </p:cNvPr>
          <p:cNvPicPr>
            <a:picLocks noGrp="1" noChangeAspect="1"/>
          </p:cNvPicPr>
          <p:nvPr>
            <p:ph sz="half" idx="2"/>
          </p:nvPr>
        </p:nvPicPr>
        <p:blipFill rotWithShape="1">
          <a:blip r:embed="rId4"/>
          <a:srcRect t="4735" b="1393"/>
          <a:stretch/>
        </p:blipFill>
        <p:spPr>
          <a:xfrm>
            <a:off x="3244145" y="2560731"/>
            <a:ext cx="2954129" cy="3890872"/>
          </a:xfrm>
        </p:spPr>
      </p:pic>
      <p:sp>
        <p:nvSpPr>
          <p:cNvPr id="4" name="Footer Placeholder 3">
            <a:extLst>
              <a:ext uri="{FF2B5EF4-FFF2-40B4-BE49-F238E27FC236}">
                <a16:creationId xmlns:a16="http://schemas.microsoft.com/office/drawing/2014/main" id="{97F3B7E2-6B95-26B1-3CBC-D7BA94DA8DA6}"/>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DAAF7B1A-05BD-DAEB-FDE0-82FB42E6B100}"/>
              </a:ext>
            </a:extLst>
          </p:cNvPr>
          <p:cNvSpPr>
            <a:spLocks noGrp="1"/>
          </p:cNvSpPr>
          <p:nvPr>
            <p:ph type="sldNum" sz="quarter" idx="12"/>
          </p:nvPr>
        </p:nvSpPr>
        <p:spPr/>
        <p:txBody>
          <a:bodyPr/>
          <a:lstStyle/>
          <a:p>
            <a:fld id="{FB12CDF8-32CE-4E9C-B71D-397F5A61EE24}" type="slidenum">
              <a:rPr lang="en-US" smtClean="0"/>
              <a:t>9</a:t>
            </a:fld>
            <a:endParaRPr lang="en-US"/>
          </a:p>
        </p:txBody>
      </p:sp>
      <p:sp>
        <p:nvSpPr>
          <p:cNvPr id="10" name="Content Placeholder 2">
            <a:extLst>
              <a:ext uri="{FF2B5EF4-FFF2-40B4-BE49-F238E27FC236}">
                <a16:creationId xmlns:a16="http://schemas.microsoft.com/office/drawing/2014/main" id="{91E6EB32-7DD9-D6B0-DF9D-E9460B54C39E}"/>
              </a:ext>
            </a:extLst>
          </p:cNvPr>
          <p:cNvSpPr txBox="1">
            <a:spLocks/>
          </p:cNvSpPr>
          <p:nvPr/>
        </p:nvSpPr>
        <p:spPr>
          <a:xfrm>
            <a:off x="6580908" y="1914184"/>
            <a:ext cx="5428129" cy="4144870"/>
          </a:xfrm>
          <a:prstGeom prst="rect">
            <a:avLst/>
          </a:prstGeom>
        </p:spPr>
        <p:txBody>
          <a:bodyPr vert="horz" lIns="0" tIns="0" rIns="0" bIns="0" rtlCol="0" anchor="t">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Arial" panose="020B0604020202020204" pitchFamily="34" charset="0"/>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har char="•"/>
            </a:pPr>
            <a:r>
              <a:rPr lang="en-US" sz="2400" b="0">
                <a:solidFill>
                  <a:srgbClr val="404041"/>
                </a:solidFill>
                <a:latin typeface="Arial"/>
                <a:cs typeface="Arial"/>
              </a:rPr>
              <a:t>As part of data preprocessing stage we observed null values in our dataset.</a:t>
            </a:r>
            <a:endParaRPr lang="en-US">
              <a:solidFill>
                <a:srgbClr val="C60C30"/>
              </a:solidFill>
              <a:cs typeface="Arial" panose="020B0604020202020204" pitchFamily="34" charset="0"/>
            </a:endParaRPr>
          </a:p>
          <a:p>
            <a:pPr marL="342900" indent="-342900">
              <a:buChar char="•"/>
            </a:pPr>
            <a:r>
              <a:rPr lang="en-US" sz="2400" b="0">
                <a:solidFill>
                  <a:srgbClr val="404041"/>
                </a:solidFill>
                <a:latin typeface="Arial"/>
                <a:cs typeface="Arial"/>
              </a:rPr>
              <a:t>4 attributes contained null values </a:t>
            </a:r>
            <a:endParaRPr lang="en-US">
              <a:cs typeface="Arial"/>
            </a:endParaRPr>
          </a:p>
          <a:p>
            <a:pPr marL="233045" lvl="1" indent="-233045"/>
            <a:r>
              <a:rPr lang="en-US" sz="2400">
                <a:latin typeface="Arial"/>
                <a:cs typeface="Arial"/>
              </a:rPr>
              <a:t>Dropped the _c39 column</a:t>
            </a:r>
          </a:p>
          <a:p>
            <a:pPr marL="233045" lvl="1" indent="-233045"/>
            <a:r>
              <a:rPr lang="en-US" sz="2400">
                <a:latin typeface="Arial"/>
                <a:cs typeface="Arial"/>
              </a:rPr>
              <a:t>Replaced remaining missing values with mode using mode imputation</a:t>
            </a:r>
            <a:endParaRPr lang="en-US" sz="2400">
              <a:cs typeface="Arial"/>
            </a:endParaRPr>
          </a:p>
        </p:txBody>
      </p:sp>
    </p:spTree>
    <p:extLst>
      <p:ext uri="{BB962C8B-B14F-4D97-AF65-F5344CB8AC3E}">
        <p14:creationId xmlns:p14="http://schemas.microsoft.com/office/powerpoint/2010/main" val="3795113537"/>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7</Notes>
  <HiddenSlides>0</HiddenSlides>
  <ScaleCrop>false</ScaleCrop>
  <HeadingPairs>
    <vt:vector size="4" baseType="variant">
      <vt:variant>
        <vt:lpstr>Theme</vt:lpstr>
      </vt:variant>
      <vt:variant>
        <vt:i4>3</vt:i4>
      </vt:variant>
      <vt:variant>
        <vt:lpstr>Slide Titles</vt:lpstr>
      </vt:variant>
      <vt:variant>
        <vt:i4>26</vt:i4>
      </vt:variant>
    </vt:vector>
  </HeadingPairs>
  <TitlesOfParts>
    <vt:vector size="29" baseType="lpstr">
      <vt:lpstr>MAT008_Robinson_PPT_template_20160817_1e</vt:lpstr>
      <vt:lpstr>Office Theme</vt:lpstr>
      <vt:lpstr>MAT008_Robinson_PPT_template_20160817_1e</vt:lpstr>
      <vt:lpstr>Auto Insurance Fraud Prediction</vt:lpstr>
      <vt:lpstr>Agenda:</vt:lpstr>
      <vt:lpstr>Data Info and Business Question</vt:lpstr>
      <vt:lpstr>PowerPoint Presentation</vt:lpstr>
      <vt:lpstr> Data Pre-processing &amp; Exploratory Analysis </vt:lpstr>
      <vt:lpstr>Feature Determination &amp; Handling </vt:lpstr>
      <vt:lpstr>Domains</vt:lpstr>
      <vt:lpstr>Data Quality Report</vt:lpstr>
      <vt:lpstr>Handling Missing Data</vt:lpstr>
      <vt:lpstr> Analysis &amp;  Feature Selection </vt:lpstr>
      <vt:lpstr>Identifying and removing outliers</vt:lpstr>
      <vt:lpstr>Heatmap: Continuous variable (Pearson's r)</vt:lpstr>
      <vt:lpstr>Heatmap: Categorical variable (Chi-Squared test)</vt:lpstr>
      <vt:lpstr>Removed Categorical variables </vt:lpstr>
      <vt:lpstr>Model Performance</vt:lpstr>
      <vt:lpstr>Choosing Models</vt:lpstr>
      <vt:lpstr>Choosing Models</vt:lpstr>
      <vt:lpstr>Accuracy Scores</vt:lpstr>
      <vt:lpstr>Support Vector Machine</vt:lpstr>
      <vt:lpstr>Support Vector Machine</vt:lpstr>
      <vt:lpstr> Evaluation &amp; Conclusions </vt:lpstr>
      <vt:lpstr>Indicators of Fraud</vt:lpstr>
      <vt:lpstr>Decision Tree -  Important Feature</vt:lpstr>
      <vt:lpstr>Summary</vt:lpstr>
      <vt:lpstr>Suggestions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175</cp:revision>
  <dcterms:created xsi:type="dcterms:W3CDTF">2023-04-18T00:33:37Z</dcterms:created>
  <dcterms:modified xsi:type="dcterms:W3CDTF">2023-04-23T01:46:26Z</dcterms:modified>
</cp:coreProperties>
</file>